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89" r:id="rId5"/>
    <p:sldId id="257" r:id="rId6"/>
    <p:sldId id="427" r:id="rId7"/>
    <p:sldId id="456" r:id="rId8"/>
    <p:sldId id="457" r:id="rId9"/>
    <p:sldId id="428" r:id="rId10"/>
    <p:sldId id="458" r:id="rId11"/>
    <p:sldId id="459" r:id="rId12"/>
    <p:sldId id="461" r:id="rId13"/>
    <p:sldId id="460" r:id="rId14"/>
    <p:sldId id="462" r:id="rId15"/>
    <p:sldId id="463" r:id="rId16"/>
    <p:sldId id="464" r:id="rId17"/>
    <p:sldId id="465" r:id="rId18"/>
    <p:sldId id="466" r:id="rId19"/>
    <p:sldId id="467" r:id="rId20"/>
    <p:sldId id="468" r:id="rId21"/>
    <p:sldId id="488" r:id="rId22"/>
    <p:sldId id="489" r:id="rId23"/>
    <p:sldId id="490" r:id="rId24"/>
    <p:sldId id="491" r:id="rId25"/>
    <p:sldId id="492" r:id="rId26"/>
    <p:sldId id="487" r:id="rId27"/>
    <p:sldId id="474" r:id="rId28"/>
    <p:sldId id="469" r:id="rId29"/>
    <p:sldId id="470" r:id="rId30"/>
    <p:sldId id="471" r:id="rId31"/>
    <p:sldId id="472" r:id="rId32"/>
    <p:sldId id="473" r:id="rId33"/>
    <p:sldId id="493" r:id="rId34"/>
    <p:sldId id="475" r:id="rId35"/>
    <p:sldId id="503" r:id="rId36"/>
    <p:sldId id="494" r:id="rId37"/>
    <p:sldId id="496" r:id="rId38"/>
    <p:sldId id="497" r:id="rId39"/>
    <p:sldId id="498" r:id="rId40"/>
    <p:sldId id="499" r:id="rId41"/>
    <p:sldId id="500" r:id="rId42"/>
    <p:sldId id="501" r:id="rId43"/>
    <p:sldId id="502" r:id="rId44"/>
    <p:sldId id="504" r:id="rId45"/>
    <p:sldId id="277" r:id="rId4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4643"/>
    <a:srgbClr val="CF6D69"/>
    <a:srgbClr val="545172"/>
    <a:srgbClr val="0D3047"/>
    <a:srgbClr val="0B2B41"/>
    <a:srgbClr val="114263"/>
    <a:srgbClr val="401918"/>
    <a:srgbClr val="731F1C"/>
    <a:srgbClr val="AB678E"/>
    <a:srgbClr val="B26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66DCB-AFE5-426F-939F-1046550F1C2E}" v="347" dt="2021-02-02T14:58:51.250"/>
    <p1510:client id="{5F72415E-7748-44FB-846B-A0DD91850D25}" v="1689" dt="2021-02-02T13:16:39.970"/>
  </p1510:revLst>
</p1510:revInfo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70101" autoAdjust="0"/>
  </p:normalViewPr>
  <p:slideViewPr>
    <p:cSldViewPr snapToGrid="0">
      <p:cViewPr varScale="1">
        <p:scale>
          <a:sx n="60" d="100"/>
          <a:sy n="60" d="100"/>
        </p:scale>
        <p:origin x="835" y="43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69D026-9EA8-4612-B08D-A04E3131FB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3741-5466-4294-8EEA-091546152741}" type="datetimeFigureOut">
              <a:rPr lang="es-ES" smtClean="0"/>
              <a:t>02/02/2021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02/02/2021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Buenas tardes, mi nombre es Álvaro de la Flor y junto a mi compañero Antonio Manuel vamos a presentar nuestro proyecto sobre lógica difusa aplicada a vehículos aéreos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26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 </a:t>
            </a:r>
            <a:r>
              <a:rPr lang="en-US" dirty="0" err="1"/>
              <a:t>más</a:t>
            </a:r>
            <a:r>
              <a:rPr lang="en-US" dirty="0"/>
              <a:t> curioso es que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se </a:t>
            </a:r>
            <a:r>
              <a:rPr lang="en-US" dirty="0" err="1"/>
              <a:t>estuvieron</a:t>
            </a:r>
            <a:r>
              <a:rPr lang="en-US" dirty="0"/>
              <a:t> </a:t>
            </a:r>
            <a:r>
              <a:rPr lang="en-US" dirty="0" err="1"/>
              <a:t>realizando</a:t>
            </a:r>
            <a:r>
              <a:rPr lang="en-US" dirty="0"/>
              <a:t> batidas </a:t>
            </a:r>
            <a:r>
              <a:rPr lang="en-US" dirty="0" err="1"/>
              <a:t>sobre</a:t>
            </a:r>
            <a:r>
              <a:rPr lang="en-US" dirty="0"/>
              <a:t> el </a:t>
            </a:r>
            <a:r>
              <a:rPr lang="en-US" dirty="0" err="1"/>
              <a:t>terreno</a:t>
            </a:r>
            <a:r>
              <a:rPr lang="en-US" dirty="0"/>
              <a:t> con </a:t>
            </a:r>
            <a:r>
              <a:rPr lang="en-US" dirty="0" err="1"/>
              <a:t>vehículos</a:t>
            </a:r>
            <a:r>
              <a:rPr lang="en-US" dirty="0"/>
              <a:t> </a:t>
            </a:r>
            <a:r>
              <a:rPr lang="en-US" dirty="0" err="1"/>
              <a:t>autónomos</a:t>
            </a:r>
            <a:r>
              <a:rPr lang="en-US" dirty="0"/>
              <a:t> no </a:t>
            </a:r>
            <a:r>
              <a:rPr lang="en-US" dirty="0" err="1"/>
              <a:t>tripulados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concreto</a:t>
            </a:r>
            <a:r>
              <a:rPr lang="en-US" dirty="0"/>
              <a:t>,</a:t>
            </a:r>
          </a:p>
          <a:p>
            <a:r>
              <a:rPr lang="en-US" dirty="0" err="1"/>
              <a:t>Aunque</a:t>
            </a:r>
            <a:r>
              <a:rPr lang="en-US" dirty="0"/>
              <a:t> se </a:t>
            </a:r>
            <a:r>
              <a:rPr lang="en-US" dirty="0" err="1"/>
              <a:t>conoce</a:t>
            </a:r>
            <a:r>
              <a:rPr lang="en-US" dirty="0"/>
              <a:t> poco, </a:t>
            </a:r>
            <a:r>
              <a:rPr lang="en-US" dirty="0" err="1"/>
              <a:t>existen</a:t>
            </a:r>
            <a:r>
              <a:rPr lang="en-US" dirty="0"/>
              <a:t> </a:t>
            </a:r>
            <a:r>
              <a:rPr lang="en-US" dirty="0" err="1"/>
              <a:t>ciertos</a:t>
            </a:r>
            <a:r>
              <a:rPr lang="en-US" dirty="0"/>
              <a:t> </a:t>
            </a:r>
            <a:r>
              <a:rPr lang="en-US" dirty="0" err="1"/>
              <a:t>articulos</a:t>
            </a:r>
            <a:r>
              <a:rPr lang="en-US" dirty="0"/>
              <a:t> que </a:t>
            </a:r>
            <a:r>
              <a:rPr lang="en-US" dirty="0" err="1"/>
              <a:t>denominan</a:t>
            </a:r>
            <a:r>
              <a:rPr lang="en-US" dirty="0"/>
              <a:t> al drone </a:t>
            </a:r>
            <a:r>
              <a:rPr lang="en-US" dirty="0" err="1"/>
              <a:t>utilizado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Lockheed Martin RQ-170 el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afirman</a:t>
            </a:r>
            <a:r>
              <a:rPr lang="en-US" dirty="0"/>
              <a:t> que </a:t>
            </a:r>
            <a:r>
              <a:rPr lang="en-US" dirty="0" err="1"/>
              <a:t>utilizaba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  <a:p>
            <a:r>
              <a:rPr lang="en-US" dirty="0" err="1"/>
              <a:t>Difusa</a:t>
            </a:r>
            <a:r>
              <a:rPr lang="en-US" dirty="0"/>
              <a:t> para el </a:t>
            </a:r>
            <a:r>
              <a:rPr lang="en-US" dirty="0" err="1"/>
              <a:t>guiado</a:t>
            </a:r>
            <a:r>
              <a:rPr lang="en-US" dirty="0"/>
              <a:t> de la </a:t>
            </a:r>
            <a:r>
              <a:rPr lang="en-US" dirty="0" err="1"/>
              <a:t>navegación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claro, es </a:t>
            </a:r>
            <a:r>
              <a:rPr lang="en-US" dirty="0" err="1"/>
              <a:t>prácticamente</a:t>
            </a:r>
            <a:r>
              <a:rPr lang="en-US" dirty="0"/>
              <a:t> </a:t>
            </a:r>
            <a:r>
              <a:rPr lang="en-US" dirty="0" err="1"/>
              <a:t>imposible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de </a:t>
            </a:r>
            <a:r>
              <a:rPr lang="en-US" dirty="0" err="1"/>
              <a:t>esto</a:t>
            </a:r>
            <a:r>
              <a:rPr lang="en-U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1425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En 2004 se diseñó un controlador para un helicóptero no tripulado APID-MK3. El controlador difuso estaba construido con un conjunto de 4 reglas y muestra resultados de simulaciones donde se controla la altitud (</a:t>
            </a:r>
            <a:r>
              <a:rPr lang="es-ES" sz="1800" i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“roll”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, </a:t>
            </a:r>
            <a:r>
              <a:rPr lang="es-ES" sz="1800" i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“</a:t>
            </a:r>
            <a:r>
              <a:rPr lang="es-ES" sz="1800" i="1" dirty="0" err="1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yaw</a:t>
            </a:r>
            <a:r>
              <a:rPr lang="es-ES" sz="1800" i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y </a:t>
            </a:r>
            <a:r>
              <a:rPr lang="es-ES" sz="1800" i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“pitch”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) y las velocidades en </a:t>
            </a:r>
            <a:r>
              <a:rPr lang="es-ES" sz="1800" i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“x”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como en </a:t>
            </a:r>
            <a:r>
              <a:rPr lang="es-ES" sz="1800" i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“y”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tanto con ruido como sin ruido externo.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El método empleado era tan bueno que era capaz de seguir diferentes trayectorias (circulares y rectangulares) en vuelos acrobáticos.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483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En 2007 se diseñó un controlador difuso para un mini helicóptero del modelo </a:t>
            </a:r>
            <a:r>
              <a:rPr lang="es-ES" sz="1800" i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“</a:t>
            </a:r>
            <a:r>
              <a:rPr lang="es-ES" sz="1800" i="1" dirty="0" err="1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XCell</a:t>
            </a:r>
            <a:r>
              <a:rPr lang="es-ES" sz="1800" i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”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. En este caso muestra una combinación de control, Difuso-PID. Difuso para el control de los movimientos tradicionales y PID (control simultáneo por realimentación) para controlar la altitud. En este caso los controladores difusos fueron diseñados con bases de reglas difusas sencillas de tres funciones de pertenencia. 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4775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6666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Sustentación 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 fuerza ascendente, mantiene la aeronave en vuelo y se produce por el teorema de Bernoulli.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Peso  fuerza que actúa en contra de la sustentación y se produce por acción de la gravedad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Tracción  empuje que genera el motor y se produce la nave en el sentido contrario en el que impulsa el aire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  <a:sym typeface="Wingdings" panose="05000000000000000000" pitchFamily="2" charset="2"/>
              </a:rPr>
              <a:t>Resistencia  fuerza contraria a la tracción. Más bien podríamos llamarla resistencia aerodinámica y es la fuerza que se opone en el aire al avance de un cuerpo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693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8309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La lógica difusa se creó para tratar de imitar el comportamiento de la lógica humana y ser capaz de tomar decisiones acertadas en situaciones en la que la lógica y formulación matemática tradicional necesita más información.</a:t>
            </a:r>
          </a:p>
          <a:p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</a:endParaRPr>
          </a:p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Se basa en grados de pertenencia a diferencia de la lógica tradicional que se limita a valores binarios 1 y 0.</a:t>
            </a:r>
          </a:p>
          <a:p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</a:endParaRPr>
          </a:p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Resumiéndolo en que tendremos una caja negra a la que le proporcionaremos entradas y generará la salida resultante.</a:t>
            </a:r>
          </a:p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Necesitaremos en este caso un piloto, del cual se tomará un registro de las situaciones que se le presentan y de las soluciones que él les da. Esta experiencia se traduce en reglas que usan variables lingüísticas.</a:t>
            </a:r>
          </a:p>
          <a:p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</a:endParaRPr>
          </a:p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El uso de la lógica difusa en este proyecto permite poder introducir afirmaciones semejantes a la lógica humana como </a:t>
            </a:r>
            <a:r>
              <a:rPr lang="es-ES" sz="1800" i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“hace calor”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, en la que sabemos que hay alta temperatura, pero no conocemos exactamente cuál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8936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Para llevar a cabo este control necesitaremos tener las entradas del sistema y éstas se van a mapear a variables lingüísticas. 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A este mapeo se le conoce como </a:t>
            </a:r>
            <a:r>
              <a:rPr lang="es-ES" sz="1800" b="1" dirty="0" err="1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difusificación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. Con estas variables se forman reglas, las cuáles serán las que regirán la acción de control que será la salida del sistema.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Un control difuso consta de tres partes:</a:t>
            </a:r>
            <a:endParaRPr lang="en-US" dirty="0"/>
          </a:p>
          <a:p>
            <a:pPr marL="342900" marR="0" lvl="0" indent="-342900" algn="just" defTabSz="914400" rtl="0" eaLnBrk="1" fontAlgn="auto" latinLnBrk="0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S" sz="1800" b="1" dirty="0" err="1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Difusificador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. Es la unión entre las entradas reales y las difusas. Las entradas necesitan mapearse a una forma en que las reglas se pueden utilizar.</a:t>
            </a:r>
            <a:endParaRPr lang="es-ES" sz="1800" b="1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es-ES" sz="1800" b="1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Inferencia (reglas)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. Reglas que dictan la acción de control que se va a tomar, derivadas de un experto. Es decir, proceso por el cual se derivan conclusiones a partir de premisas. Estructuradas en forma de relaciones.</a:t>
            </a: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 dirty="0" err="1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Desfusificador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. Toma el valor difuso y genera una salida real.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3075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600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593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Comenzaremos con una breve introducción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13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464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0623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7081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2211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694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374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2799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0671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5709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Mide los valores de entrada para realizar un mapeo que transforme el rango de valores a un universo difuso. En concreto en la </a:t>
            </a:r>
            <a:r>
              <a:rPr lang="es-ES" sz="1800" dirty="0" err="1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difusificación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se convierten los valores de entrada en valores lingüísticos.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Una variable lingüística se suele asociar a un grupo de términos. Para saber cuantos términos necesitamos empleamos particiones difusas. A su vez el número de conjuntos de términos determina que complejidad tendrá el controlador.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7602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es el </a:t>
            </a:r>
            <a:r>
              <a:rPr lang="en-US" dirty="0" err="1"/>
              <a:t>objetivo</a:t>
            </a:r>
            <a:r>
              <a:rPr lang="en-US" dirty="0"/>
              <a:t> principal que se </a:t>
            </a:r>
            <a:r>
              <a:rPr lang="en-US" dirty="0" err="1"/>
              <a:t>plantea</a:t>
            </a:r>
            <a:r>
              <a:rPr lang="en-US" dirty="0"/>
              <a:t>? </a:t>
            </a:r>
            <a:r>
              <a:rPr lang="en-US" dirty="0" err="1"/>
              <a:t>Pues</a:t>
            </a:r>
            <a:r>
              <a:rPr lang="en-US" dirty="0"/>
              <a:t> que un </a:t>
            </a:r>
            <a:r>
              <a:rPr lang="en-US" dirty="0" err="1"/>
              <a:t>vehículo</a:t>
            </a:r>
            <a:r>
              <a:rPr lang="en-US" dirty="0"/>
              <a:t> </a:t>
            </a:r>
            <a:r>
              <a:rPr lang="en-US" dirty="0" err="1"/>
              <a:t>aéreo</a:t>
            </a:r>
            <a:r>
              <a:rPr lang="en-US" dirty="0"/>
              <a:t> sea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viajar</a:t>
            </a:r>
            <a:r>
              <a:rPr lang="en-US" dirty="0"/>
              <a:t> de forma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autónama</a:t>
            </a:r>
            <a:r>
              <a:rPr lang="en-US" dirty="0"/>
              <a:t>, es </a:t>
            </a:r>
            <a:r>
              <a:rPr lang="en-US" dirty="0" err="1"/>
              <a:t>decir</a:t>
            </a:r>
            <a:endParaRPr lang="en-US" dirty="0"/>
          </a:p>
          <a:p>
            <a:r>
              <a:rPr lang="en-US" dirty="0"/>
              <a:t>Sin </a:t>
            </a:r>
            <a:r>
              <a:rPr lang="en-US" dirty="0" err="1"/>
              <a:t>necesidad</a:t>
            </a:r>
            <a:r>
              <a:rPr lang="en-US" dirty="0"/>
              <a:t> de </a:t>
            </a:r>
            <a:r>
              <a:rPr lang="en-US" dirty="0" err="1"/>
              <a:t>recurrir</a:t>
            </a:r>
            <a:r>
              <a:rPr lang="en-US" dirty="0"/>
              <a:t> a la </a:t>
            </a:r>
            <a:r>
              <a:rPr lang="en-US" dirty="0" err="1"/>
              <a:t>ayuda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, un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europeo</a:t>
            </a:r>
            <a:r>
              <a:rPr lang="en-US" dirty="0"/>
              <a:t>, por </a:t>
            </a:r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España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requerir</a:t>
            </a:r>
            <a:r>
              <a:rPr lang="en-US" dirty="0"/>
              <a:t> al </a:t>
            </a:r>
            <a:r>
              <a:rPr lang="en-US" dirty="0" err="1"/>
              <a:t>vehículo</a:t>
            </a:r>
            <a:r>
              <a:rPr lang="en-US" dirty="0"/>
              <a:t> que </a:t>
            </a:r>
            <a:r>
              <a:rPr lang="en-US" dirty="0" err="1"/>
              <a:t>viaje</a:t>
            </a:r>
            <a:r>
              <a:rPr lang="en-US" dirty="0"/>
              <a:t> hasta </a:t>
            </a:r>
            <a:r>
              <a:rPr lang="en-US" dirty="0" err="1"/>
              <a:t>Estados</a:t>
            </a:r>
            <a:r>
              <a:rPr lang="en-US" dirty="0"/>
              <a:t> Unidos y </a:t>
            </a:r>
            <a:r>
              <a:rPr lang="en-US" dirty="0" err="1"/>
              <a:t>este</a:t>
            </a:r>
            <a:r>
              <a:rPr lang="en-US" dirty="0"/>
              <a:t> lo </a:t>
            </a:r>
            <a:r>
              <a:rPr lang="en-US" dirty="0" err="1"/>
              <a:t>realizará</a:t>
            </a:r>
            <a:r>
              <a:rPr lang="en-US" dirty="0"/>
              <a:t> sin </a:t>
            </a:r>
            <a:r>
              <a:rPr lang="en-US" dirty="0" err="1"/>
              <a:t>necesidad</a:t>
            </a:r>
            <a:r>
              <a:rPr lang="en-US" dirty="0"/>
              <a:t> de la supervision o </a:t>
            </a:r>
            <a:r>
              <a:rPr lang="en-US" dirty="0" err="1"/>
              <a:t>manejo</a:t>
            </a:r>
            <a:r>
              <a:rPr lang="en-US" dirty="0"/>
              <a:t> de un </a:t>
            </a:r>
            <a:r>
              <a:rPr lang="en-US" dirty="0" err="1"/>
              <a:t>piloto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remoto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041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62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766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5010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164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135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9734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6315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865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3644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31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Continuando</a:t>
            </a:r>
            <a:r>
              <a:rPr lang="en-US" dirty="0"/>
              <a:t> con lo anterior temenos que </a:t>
            </a:r>
            <a:r>
              <a:rPr lang="en-US" dirty="0" err="1"/>
              <a:t>realizar</a:t>
            </a:r>
            <a:r>
              <a:rPr lang="en-US" dirty="0"/>
              <a:t> una </a:t>
            </a:r>
            <a:r>
              <a:rPr lang="en-US" dirty="0" err="1"/>
              <a:t>distinción</a:t>
            </a:r>
            <a:r>
              <a:rPr lang="en-US" dirty="0"/>
              <a:t> entre no </a:t>
            </a:r>
            <a:r>
              <a:rPr lang="en-US" dirty="0" err="1"/>
              <a:t>tripulado</a:t>
            </a:r>
            <a:r>
              <a:rPr lang="en-US" dirty="0"/>
              <a:t> y </a:t>
            </a:r>
            <a:r>
              <a:rPr lang="en-US" dirty="0" err="1"/>
              <a:t>autónomo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Cuando</a:t>
            </a:r>
            <a:r>
              <a:rPr lang="en-US" dirty="0"/>
              <a:t> decimos que el </a:t>
            </a:r>
            <a:r>
              <a:rPr lang="en-US" dirty="0" err="1"/>
              <a:t>vehículo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autónomo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que </a:t>
            </a:r>
            <a:r>
              <a:rPr lang="en-US" dirty="0" err="1"/>
              <a:t>tendrá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independencia</a:t>
            </a:r>
            <a:r>
              <a:rPr lang="en-US" dirty="0"/>
              <a:t>. El </a:t>
            </a:r>
            <a:r>
              <a:rPr lang="en-US" dirty="0" err="1"/>
              <a:t>será</a:t>
            </a:r>
            <a:r>
              <a:rPr lang="en-US" dirty="0"/>
              <a:t> el </a:t>
            </a:r>
            <a:r>
              <a:rPr lang="en-US" dirty="0" err="1"/>
              <a:t>encargado</a:t>
            </a:r>
            <a:r>
              <a:rPr lang="en-US" dirty="0"/>
              <a:t> de </a:t>
            </a:r>
            <a:r>
              <a:rPr lang="en-US" dirty="0" err="1"/>
              <a:t>reaccionar</a:t>
            </a:r>
            <a:r>
              <a:rPr lang="en-US" dirty="0"/>
              <a:t> ante</a:t>
            </a:r>
          </a:p>
          <a:p>
            <a:r>
              <a:rPr lang="en-US" dirty="0"/>
              <a:t>Las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complicaciones</a:t>
            </a:r>
            <a:r>
              <a:rPr lang="en-US" dirty="0"/>
              <a:t> que </a:t>
            </a:r>
            <a:r>
              <a:rPr lang="en-US" dirty="0" err="1"/>
              <a:t>surjan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ruta</a:t>
            </a:r>
            <a:r>
              <a:rPr lang="en-US" dirty="0"/>
              <a:t>.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se </a:t>
            </a:r>
            <a:r>
              <a:rPr lang="en-US" dirty="0" err="1"/>
              <a:t>utilizarán</a:t>
            </a:r>
            <a:r>
              <a:rPr lang="en-US" dirty="0"/>
              <a:t> </a:t>
            </a:r>
            <a:r>
              <a:rPr lang="en-US" dirty="0" err="1"/>
              <a:t>controles</a:t>
            </a:r>
            <a:r>
              <a:rPr lang="en-US" dirty="0"/>
              <a:t> </a:t>
            </a:r>
            <a:r>
              <a:rPr lang="en-US" dirty="0" err="1"/>
              <a:t>externos</a:t>
            </a:r>
            <a:r>
              <a:rPr lang="en-US" dirty="0"/>
              <a:t> para </a:t>
            </a:r>
            <a:r>
              <a:rPr lang="en-US" dirty="0" err="1"/>
              <a:t>corregir</a:t>
            </a:r>
            <a:r>
              <a:rPr lang="en-US" dirty="0"/>
              <a:t> la </a:t>
            </a:r>
            <a:r>
              <a:rPr lang="en-US" dirty="0" err="1"/>
              <a:t>trayectoria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3022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6299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tiene una pendiente positiva constante hasta que alcanza su máximo en la unidad, momento en el que vuelve a decrecer de manera uniforme.</a:t>
            </a:r>
          </a:p>
          <a:p>
            <a:pPr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</a:pP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La función triangular es muy adecuada para aquellas situaciones en las que se tiene un valor óptimo central, el cual se va perdiendo conforme se aleja de él.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9109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 La única función de un usuario humano será introducir el parámetro de destino y será función del vehículo actuar independientemente ante cualquier inclemencia que aparezca</a:t>
            </a:r>
          </a:p>
          <a:p>
            <a:endParaRPr lang="es-ES" sz="1800" dirty="0">
              <a:solidFill>
                <a:srgbClr val="2E2C2C"/>
              </a:solidFill>
              <a:effectLst/>
              <a:latin typeface="Arial" panose="020B0604020202020204" pitchFamily="34" charset="0"/>
              <a:ea typeface="Yu Mincho" panose="02020400000000000000" pitchFamily="18" charset="-128"/>
            </a:endParaRPr>
          </a:p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Un ejemplo puede ser el último planteamiento de Amazon. Pretenden repartir sus paquetes utilizando drones, pero claro, es inviable que utilicen un piloto por cada </a:t>
            </a:r>
            <a:r>
              <a:rPr lang="es-ES" sz="1800" dirty="0" err="1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drone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,</a:t>
            </a:r>
          </a:p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Lo más lógico es que intenten desarrollar una tecnología de control autónomo total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84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¿En que se basará la lógica difusa que se plantea? Pues a partir de diversos sensores como giroscopio, brújula, acelerómetro y </a:t>
            </a:r>
            <a:r>
              <a:rPr lang="es-ES" dirty="0" err="1"/>
              <a:t>gps</a:t>
            </a:r>
            <a:endParaRPr lang="es-ES" dirty="0"/>
          </a:p>
          <a:p>
            <a:r>
              <a:rPr lang="es-ES" dirty="0"/>
              <a:t>Utilizar los datos recopilados para aplicarlos usando técnicas de lógica difusa al elevador, timón de cola y potencia del motor.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569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Ahora vamos a pasar a hablar de los antecedentes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711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Como casi siempre, el origen de la mayoría de todas las tecnologías punteras es el ámbito militar, y en esta ocasión no iba a  ser menos 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600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¿Recuerdan esta imagen? Corresponde al momento en el que </a:t>
            </a:r>
            <a:r>
              <a:rPr lang="es-ES" sz="1800" dirty="0" err="1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bin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 </a:t>
            </a:r>
            <a:r>
              <a:rPr lang="es-ES" sz="1800" dirty="0" err="1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laden</a:t>
            </a:r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 fue capturado por el ejercito de los estados unidos tras una operación</a:t>
            </a:r>
          </a:p>
          <a:p>
            <a:r>
              <a:rPr lang="es-ES" sz="1800" dirty="0">
                <a:solidFill>
                  <a:srgbClr val="2E2C2C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</a:rPr>
              <a:t>Planeada tras muchísimo tiempo</a:t>
            </a:r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157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012" b="4012"/>
          <a:stretch/>
        </p:blipFill>
        <p:spPr>
          <a:xfrm>
            <a:off x="6516914" y="0"/>
            <a:ext cx="5675085" cy="68580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7930" r="17930"/>
          <a:stretch/>
        </p:blipFill>
        <p:spPr>
          <a:xfrm>
            <a:off x="0" y="-1"/>
            <a:ext cx="8115300" cy="6858001"/>
          </a:xfrm>
        </p:spPr>
      </p:pic>
      <p:grpSp>
        <p:nvGrpSpPr>
          <p:cNvPr id="9" name="Grupo 8" descr="elemento decorativo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823" y="4801130"/>
            <a:ext cx="5979205" cy="1451331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endParaRPr lang="es-E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Inteligencia Computacional</a:t>
            </a: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Álvaro  de la Flor Bonilla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Antonio Manuel Salvat Pérez</a:t>
            </a: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23" y="3972482"/>
            <a:ext cx="5005614" cy="822960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Lógica difusa aplicada a vehículos aéreos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669B69-4E5A-484F-BC5A-BAC8A7BE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7814" y="142917"/>
            <a:ext cx="1327766" cy="5357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924F642-D467-47C0-B437-8CE8B4C77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</a:blip>
          <a:srcRect l="17778" t="14947" r="12524" b="13823"/>
          <a:stretch/>
        </p:blipFill>
        <p:spPr>
          <a:xfrm>
            <a:off x="5173437" y="4106700"/>
            <a:ext cx="1908764" cy="1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Aplicaciones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 descr="Una caricatura de un avión&#10;&#10;Descripción generada automáticamente con confianza media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33" y="1846334"/>
            <a:ext cx="4220441" cy="3165331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87FB687-F701-48F6-B879-2A19126FBD27}"/>
              </a:ext>
            </a:extLst>
          </p:cNvPr>
          <p:cNvSpPr/>
          <p:nvPr/>
        </p:nvSpPr>
        <p:spPr>
          <a:xfrm>
            <a:off x="5357140" y="3825500"/>
            <a:ext cx="5920509" cy="165701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Muerte de </a:t>
            </a:r>
            <a:r>
              <a:rPr lang="es-ES" sz="36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Bin</a:t>
            </a:r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Laden</a:t>
            </a:r>
          </a:p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Lockheed Martin RQ-170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069EC9C-54BF-4348-9438-EAB3BAF5CF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42608" y="1101502"/>
            <a:ext cx="6749575" cy="21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11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Aplicaciones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294" y="2278507"/>
            <a:ext cx="5085919" cy="275669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D88B53B-1F2D-4367-A34A-AF5C62257134}"/>
              </a:ext>
            </a:extLst>
          </p:cNvPr>
          <p:cNvSpPr/>
          <p:nvPr/>
        </p:nvSpPr>
        <p:spPr>
          <a:xfrm>
            <a:off x="5854197" y="974610"/>
            <a:ext cx="5920509" cy="497448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4F43332-81E9-4DFF-9E10-FF3C66C5BDE5}"/>
              </a:ext>
            </a:extLst>
          </p:cNvPr>
          <p:cNvSpPr/>
          <p:nvPr/>
        </p:nvSpPr>
        <p:spPr>
          <a:xfrm>
            <a:off x="7458815" y="1193800"/>
            <a:ext cx="2711271" cy="5715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APID-MK3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922AC08-4C4A-4A52-A323-B875BDAC5857}"/>
              </a:ext>
            </a:extLst>
          </p:cNvPr>
          <p:cNvSpPr/>
          <p:nvPr/>
        </p:nvSpPr>
        <p:spPr>
          <a:xfrm>
            <a:off x="6275279" y="1968423"/>
            <a:ext cx="5078341" cy="5924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Diseñado en 2004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3FF9441-C1C4-435E-8E23-3131E7668F54}"/>
              </a:ext>
            </a:extLst>
          </p:cNvPr>
          <p:cNvSpPr/>
          <p:nvPr/>
        </p:nvSpPr>
        <p:spPr>
          <a:xfrm>
            <a:off x="6275279" y="2845717"/>
            <a:ext cx="5078341" cy="5924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Conjunto de 4 reglas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49EB523-051C-4079-830E-19F4E621CE1D}"/>
              </a:ext>
            </a:extLst>
          </p:cNvPr>
          <p:cNvSpPr/>
          <p:nvPr/>
        </p:nvSpPr>
        <p:spPr>
          <a:xfrm>
            <a:off x="6275279" y="3656852"/>
            <a:ext cx="5078341" cy="20073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Control de:</a:t>
            </a:r>
          </a:p>
          <a:p>
            <a:pPr marL="514350" lvl="0" indent="-514350">
              <a:buFont typeface="+mj-lt"/>
              <a:buAutoNum type="arabicPeriod"/>
            </a:pP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Altitud (roll, </a:t>
            </a:r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yaw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y pitch)</a:t>
            </a:r>
          </a:p>
          <a:p>
            <a:pPr marL="514350" lvl="0" indent="-514350">
              <a:buFont typeface="+mj-lt"/>
              <a:buAutoNum type="arabicPeriod"/>
            </a:pP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Velocidades X e Y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06EB19E9-9938-4265-B241-A4E6C2D08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099" y="1459612"/>
            <a:ext cx="5626360" cy="4004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98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12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Aplicaciones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294" y="2252472"/>
            <a:ext cx="4993350" cy="2808760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D88B53B-1F2D-4367-A34A-AF5C62257134}"/>
              </a:ext>
            </a:extLst>
          </p:cNvPr>
          <p:cNvSpPr/>
          <p:nvPr/>
        </p:nvSpPr>
        <p:spPr>
          <a:xfrm>
            <a:off x="5854197" y="974610"/>
            <a:ext cx="5920509" cy="497448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4F43332-81E9-4DFF-9E10-FF3C66C5BDE5}"/>
              </a:ext>
            </a:extLst>
          </p:cNvPr>
          <p:cNvSpPr/>
          <p:nvPr/>
        </p:nvSpPr>
        <p:spPr>
          <a:xfrm>
            <a:off x="7458815" y="1193800"/>
            <a:ext cx="2711271" cy="5715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XCell</a:t>
            </a:r>
            <a:endParaRPr lang="es-ES" sz="24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922AC08-4C4A-4A52-A323-B875BDAC5857}"/>
              </a:ext>
            </a:extLst>
          </p:cNvPr>
          <p:cNvSpPr/>
          <p:nvPr/>
        </p:nvSpPr>
        <p:spPr>
          <a:xfrm>
            <a:off x="6275279" y="1968423"/>
            <a:ext cx="5078341" cy="5924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Diseñado en 2007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3FF9441-C1C4-435E-8E23-3131E7668F54}"/>
              </a:ext>
            </a:extLst>
          </p:cNvPr>
          <p:cNvSpPr/>
          <p:nvPr/>
        </p:nvSpPr>
        <p:spPr>
          <a:xfrm>
            <a:off x="6275279" y="2845717"/>
            <a:ext cx="5078341" cy="5924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Control Difuso-PID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E49EB523-051C-4079-830E-19F4E621CE1D}"/>
              </a:ext>
            </a:extLst>
          </p:cNvPr>
          <p:cNvSpPr/>
          <p:nvPr/>
        </p:nvSpPr>
        <p:spPr>
          <a:xfrm>
            <a:off x="6275279" y="3656852"/>
            <a:ext cx="5078341" cy="20073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Reglas difusas sencillas</a:t>
            </a:r>
          </a:p>
          <a:p>
            <a:pPr lvl="0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3 funciones de pertenencia</a:t>
            </a:r>
          </a:p>
        </p:txBody>
      </p:sp>
    </p:spTree>
    <p:extLst>
      <p:ext uri="{BB962C8B-B14F-4D97-AF65-F5344CB8AC3E}">
        <p14:creationId xmlns:p14="http://schemas.microsoft.com/office/powerpoint/2010/main" val="205423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35803"/>
          <a:stretch/>
        </p:blipFill>
        <p:spPr>
          <a:xfrm>
            <a:off x="5588000" y="0"/>
            <a:ext cx="6604000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FUERZAS QUE ACTÚAN EN UN AVIÓN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13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15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Fuerzas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294" y="2714527"/>
            <a:ext cx="4993350" cy="188465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7E18CBD-3877-4448-AD44-62DA0597DE48}"/>
              </a:ext>
            </a:extLst>
          </p:cNvPr>
          <p:cNvSpPr/>
          <p:nvPr/>
        </p:nvSpPr>
        <p:spPr>
          <a:xfrm>
            <a:off x="5771675" y="1243217"/>
            <a:ext cx="5920509" cy="8511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SUSTENTACIÓN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3E83417-CF9D-4F67-9EAB-57A1DC1EB0BC}"/>
              </a:ext>
            </a:extLst>
          </p:cNvPr>
          <p:cNvSpPr/>
          <p:nvPr/>
        </p:nvSpPr>
        <p:spPr>
          <a:xfrm>
            <a:off x="5771674" y="2420926"/>
            <a:ext cx="5920509" cy="851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PESO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6D736EED-7E93-4BA6-9CC2-0F98F235D4DD}"/>
              </a:ext>
            </a:extLst>
          </p:cNvPr>
          <p:cNvSpPr/>
          <p:nvPr/>
        </p:nvSpPr>
        <p:spPr>
          <a:xfrm>
            <a:off x="5771673" y="3602405"/>
            <a:ext cx="5920509" cy="8511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TRACCIÓN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DC72715-C83C-4AFF-A25A-A9038849A953}"/>
              </a:ext>
            </a:extLst>
          </p:cNvPr>
          <p:cNvSpPr/>
          <p:nvPr/>
        </p:nvSpPr>
        <p:spPr>
          <a:xfrm>
            <a:off x="5771673" y="4784376"/>
            <a:ext cx="5920509" cy="8511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RESISTENCIA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DB0647-AAE7-4C20-8930-3BF250FB24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4274" y="79052"/>
            <a:ext cx="7233499" cy="3213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C5E475B-67AC-4F3E-9A41-F72F8785F83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11742" y="3420738"/>
            <a:ext cx="6158469" cy="3213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89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35803"/>
          <a:stretch/>
        </p:blipFill>
        <p:spPr>
          <a:xfrm>
            <a:off x="5588000" y="0"/>
            <a:ext cx="6604000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LÓGICA DIFUSA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15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62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Introducción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7294" y="2642578"/>
            <a:ext cx="4993350" cy="2028548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A9D43CE-74C4-4BC9-8F23-5A45E838849B}"/>
              </a:ext>
            </a:extLst>
          </p:cNvPr>
          <p:cNvSpPr/>
          <p:nvPr/>
        </p:nvSpPr>
        <p:spPr>
          <a:xfrm>
            <a:off x="5920509" y="1363407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Imitar lógica humana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45D43BD7-D944-4F73-9A56-F4BF54CE4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509" y="1176186"/>
            <a:ext cx="975591" cy="975591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D6E34A-FB03-475D-910D-09BF364D6E34}"/>
              </a:ext>
            </a:extLst>
          </p:cNvPr>
          <p:cNvSpPr/>
          <p:nvPr/>
        </p:nvSpPr>
        <p:spPr>
          <a:xfrm>
            <a:off x="5920509" y="2406035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Grados de pertenencia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E061355-28D0-4D56-83D6-6E637A4DB08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20509" y="2218814"/>
            <a:ext cx="975591" cy="97559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925F9BD-4947-4922-9174-BE05C818D06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rcRect/>
          <a:stretch/>
        </p:blipFill>
        <p:spPr>
          <a:xfrm>
            <a:off x="6096000" y="2380673"/>
            <a:ext cx="640908" cy="640908"/>
          </a:xfrm>
          <a:prstGeom prst="rect">
            <a:avLst/>
          </a:prstGeom>
        </p:spPr>
      </p:pic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6227D4B-57A9-4538-A626-D80EC0EAB46F}"/>
              </a:ext>
            </a:extLst>
          </p:cNvPr>
          <p:cNvSpPr/>
          <p:nvPr/>
        </p:nvSpPr>
        <p:spPr>
          <a:xfrm>
            <a:off x="5920509" y="3572101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No se necesita modelo matemático real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9585526-A000-4C1C-A55A-F553E77CE48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20509" y="3384880"/>
            <a:ext cx="975591" cy="975591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32671A4C-CE2A-48F9-B71F-04C0E6CD8E79}"/>
              </a:ext>
            </a:extLst>
          </p:cNvPr>
          <p:cNvSpPr/>
          <p:nvPr/>
        </p:nvSpPr>
        <p:spPr>
          <a:xfrm>
            <a:off x="5920509" y="4692249"/>
            <a:ext cx="5771675" cy="975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Hace calor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¿Qué es calor?</a:t>
            </a:r>
          </a:p>
        </p:txBody>
      </p:sp>
    </p:spTree>
    <p:extLst>
      <p:ext uri="{BB962C8B-B14F-4D97-AF65-F5344CB8AC3E}">
        <p14:creationId xmlns:p14="http://schemas.microsoft.com/office/powerpoint/2010/main" val="14178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Control difuso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9816" y="3324915"/>
            <a:ext cx="4834160" cy="2028548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A9D43CE-74C4-4BC9-8F23-5A45E838849B}"/>
              </a:ext>
            </a:extLst>
          </p:cNvPr>
          <p:cNvSpPr/>
          <p:nvPr/>
        </p:nvSpPr>
        <p:spPr>
          <a:xfrm>
            <a:off x="5920509" y="2681015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Difusificador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D6E34A-FB03-475D-910D-09BF364D6E34}"/>
              </a:ext>
            </a:extLst>
          </p:cNvPr>
          <p:cNvSpPr/>
          <p:nvPr/>
        </p:nvSpPr>
        <p:spPr>
          <a:xfrm>
            <a:off x="5920509" y="3723643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Inferencia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6227D4B-57A9-4538-A626-D80EC0EAB46F}"/>
              </a:ext>
            </a:extLst>
          </p:cNvPr>
          <p:cNvSpPr/>
          <p:nvPr/>
        </p:nvSpPr>
        <p:spPr>
          <a:xfrm>
            <a:off x="5920509" y="4889709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Desfusificador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32671A4C-CE2A-48F9-B71F-04C0E6CD8E79}"/>
              </a:ext>
            </a:extLst>
          </p:cNvPr>
          <p:cNvSpPr/>
          <p:nvPr/>
        </p:nvSpPr>
        <p:spPr>
          <a:xfrm>
            <a:off x="499816" y="1159170"/>
            <a:ext cx="11192368" cy="975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Difusificación</a:t>
            </a:r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Entradas del sistema 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Variables lingüísticas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38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Operaciones básicas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32671A4C-CE2A-48F9-B71F-04C0E6CD8E79}"/>
              </a:ext>
            </a:extLst>
          </p:cNvPr>
          <p:cNvSpPr/>
          <p:nvPr/>
        </p:nvSpPr>
        <p:spPr>
          <a:xfrm>
            <a:off x="5920509" y="3219555"/>
            <a:ext cx="5771675" cy="975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µA∪B = </a:t>
            </a:r>
            <a:r>
              <a:rPr lang="pt-BR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max</a:t>
            </a:r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{(µA(x), µB(x))}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2A376CA-AB57-4F2E-8E2A-FA620E1177CC}"/>
              </a:ext>
            </a:extLst>
          </p:cNvPr>
          <p:cNvSpPr/>
          <p:nvPr/>
        </p:nvSpPr>
        <p:spPr>
          <a:xfrm>
            <a:off x="575503" y="1536044"/>
            <a:ext cx="4676931" cy="7479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Unión</a:t>
            </a:r>
            <a:endParaRPr lang="es-ES" sz="2800" b="1" dirty="0">
              <a:solidFill>
                <a:schemeClr val="bg1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738283-13EB-4AF0-AC3F-36E42727A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978" y="2779530"/>
            <a:ext cx="4010456" cy="245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Operaciones básicas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2A376CA-AB57-4F2E-8E2A-FA620E1177CC}"/>
              </a:ext>
            </a:extLst>
          </p:cNvPr>
          <p:cNvSpPr/>
          <p:nvPr/>
        </p:nvSpPr>
        <p:spPr>
          <a:xfrm>
            <a:off x="575503" y="1536044"/>
            <a:ext cx="4676931" cy="7479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Intersección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FB98B0-B003-4FB2-9E3E-052B87FDE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9" y="2807503"/>
            <a:ext cx="3905250" cy="2581275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19B2CC2-C320-4BA8-B556-8F5434361B56}"/>
              </a:ext>
            </a:extLst>
          </p:cNvPr>
          <p:cNvSpPr/>
          <p:nvPr/>
        </p:nvSpPr>
        <p:spPr>
          <a:xfrm>
            <a:off x="5920509" y="3219555"/>
            <a:ext cx="5771675" cy="975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µA∩B = </a:t>
            </a:r>
            <a:r>
              <a:rPr lang="pt-BR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mın</a:t>
            </a:r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{(µA(x), µB(x))}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35803"/>
          <a:stretch/>
        </p:blipFill>
        <p:spPr>
          <a:xfrm>
            <a:off x="5588000" y="0"/>
            <a:ext cx="6604000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INTRODUCCIÓN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Operaciones básicas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2A376CA-AB57-4F2E-8E2A-FA620E1177CC}"/>
              </a:ext>
            </a:extLst>
          </p:cNvPr>
          <p:cNvSpPr/>
          <p:nvPr/>
        </p:nvSpPr>
        <p:spPr>
          <a:xfrm>
            <a:off x="575503" y="1536044"/>
            <a:ext cx="4676931" cy="7479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Complemento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3DDC21-2A95-4057-BC92-E5BE4AC58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62" y="2804774"/>
            <a:ext cx="3829706" cy="2577486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1ADA8E6-83AB-43FB-A4FC-C23D44054C32}"/>
              </a:ext>
            </a:extLst>
          </p:cNvPr>
          <p:cNvSpPr/>
          <p:nvPr/>
        </p:nvSpPr>
        <p:spPr>
          <a:xfrm>
            <a:off x="5920509" y="3150175"/>
            <a:ext cx="5771675" cy="975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µA(x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) = 1 − µA</a:t>
            </a:r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(x</a:t>
            </a:r>
            <a:r>
              <a:rPr lang="pt-BR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)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80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21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Operaciones básicas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2A376CA-AB57-4F2E-8E2A-FA620E1177CC}"/>
              </a:ext>
            </a:extLst>
          </p:cNvPr>
          <p:cNvSpPr/>
          <p:nvPr/>
        </p:nvSpPr>
        <p:spPr>
          <a:xfrm>
            <a:off x="575503" y="1536044"/>
            <a:ext cx="4676931" cy="7479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Producto cartesiano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A5AE0DB-3C24-4EA1-89B5-864795C6F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91" y="2631183"/>
            <a:ext cx="3743325" cy="2438400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D543C3F-CF61-4B38-8426-981B199DF028}"/>
              </a:ext>
            </a:extLst>
          </p:cNvPr>
          <p:cNvSpPr/>
          <p:nvPr/>
        </p:nvSpPr>
        <p:spPr>
          <a:xfrm>
            <a:off x="5511801" y="3150175"/>
            <a:ext cx="6180384" cy="13964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µA1×..×</a:t>
            </a:r>
            <a:r>
              <a:rPr lang="pt-BR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An</a:t>
            </a:r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(x1, .., </a:t>
            </a:r>
            <a:r>
              <a:rPr lang="pt-BR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xn</a:t>
            </a:r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) = m´</a:t>
            </a:r>
            <a:r>
              <a:rPr lang="pt-BR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ın</a:t>
            </a:r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{µA1(x1), ..., µ</a:t>
            </a:r>
            <a:r>
              <a:rPr lang="pt-BR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An</a:t>
            </a:r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(</a:t>
            </a:r>
            <a:r>
              <a:rPr lang="pt-BR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xn</a:t>
            </a:r>
            <a:r>
              <a:rPr lang="pt-BR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)}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72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22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Relaciones difusas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32671A4C-CE2A-48F9-B71F-04C0E6CD8E79}"/>
              </a:ext>
            </a:extLst>
          </p:cNvPr>
          <p:cNvSpPr/>
          <p:nvPr/>
        </p:nvSpPr>
        <p:spPr>
          <a:xfrm>
            <a:off x="5920508" y="2052644"/>
            <a:ext cx="5771675" cy="975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Grado </a:t>
            </a:r>
            <a:r>
              <a:rPr lang="es-ES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 presencia o 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ausencia </a:t>
            </a:r>
            <a:r>
              <a:rPr lang="es-ES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 asociación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C9E748-3930-474E-B314-509CAA949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66" y="1595395"/>
            <a:ext cx="4448175" cy="3914775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E25DB73-279A-42A6-B5B0-18FCD6DD9A96}"/>
              </a:ext>
            </a:extLst>
          </p:cNvPr>
          <p:cNvSpPr/>
          <p:nvPr/>
        </p:nvSpPr>
        <p:spPr>
          <a:xfrm>
            <a:off x="5920508" y="3978221"/>
            <a:ext cx="5771675" cy="9755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R(U, V) es un conjunto difuso en el espacio producto U × V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23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Sistema difuso </a:t>
            </a:r>
            <a:r>
              <a:rPr lang="es-MX" sz="3600" b="1" i="1" dirty="0" err="1">
                <a:solidFill>
                  <a:srgbClr val="FFFFFF"/>
                </a:solidFill>
              </a:rPr>
              <a:t>Mamdani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3F941D-9EB7-495B-B655-DF4B36897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934" y="945582"/>
            <a:ext cx="8439150" cy="212407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11B6930-8391-448E-B2E2-51A00D87BA9D}"/>
              </a:ext>
            </a:extLst>
          </p:cNvPr>
          <p:cNvSpPr/>
          <p:nvPr/>
        </p:nvSpPr>
        <p:spPr>
          <a:xfrm>
            <a:off x="736600" y="3429000"/>
            <a:ext cx="10662804" cy="6009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Manejan 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entradas y salidas reales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5980E23-6C15-4062-903C-1252240BEE74}"/>
              </a:ext>
            </a:extLst>
          </p:cNvPr>
          <p:cNvSpPr/>
          <p:nvPr/>
        </p:nvSpPr>
        <p:spPr>
          <a:xfrm>
            <a:off x="736600" y="4389317"/>
            <a:ext cx="10662804" cy="6009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Marco natural para las reglas </a:t>
            </a:r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linguisticas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CC1212D-221B-4562-BE25-D47A6B6DD00F}"/>
              </a:ext>
            </a:extLst>
          </p:cNvPr>
          <p:cNvSpPr/>
          <p:nvPr/>
        </p:nvSpPr>
        <p:spPr>
          <a:xfrm>
            <a:off x="728893" y="5346605"/>
            <a:ext cx="10662804" cy="6009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Gran 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libertad para interfaces de </a:t>
            </a:r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fusificación</a:t>
            </a:r>
            <a:r>
              <a:rPr lang="es-ES" sz="28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y </a:t>
            </a:r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defusificación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76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35803"/>
          <a:stretch/>
        </p:blipFill>
        <p:spPr>
          <a:xfrm>
            <a:off x="5588000" y="0"/>
            <a:ext cx="6604000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TIMÓN Y ELEVADOR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24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94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Funciones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5504" y="2667978"/>
            <a:ext cx="4676930" cy="2028548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A9D43CE-74C4-4BC9-8F23-5A45E838849B}"/>
              </a:ext>
            </a:extLst>
          </p:cNvPr>
          <p:cNvSpPr/>
          <p:nvPr/>
        </p:nvSpPr>
        <p:spPr>
          <a:xfrm>
            <a:off x="6013142" y="2631183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Pendiente positiva hasta máximo en unidad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D6E34A-FB03-475D-910D-09BF364D6E34}"/>
              </a:ext>
            </a:extLst>
          </p:cNvPr>
          <p:cNvSpPr/>
          <p:nvPr/>
        </p:nvSpPr>
        <p:spPr>
          <a:xfrm>
            <a:off x="6013142" y="3673811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Decrecimiento de forma uniforme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6227D4B-57A9-4538-A626-D80EC0EAB46F}"/>
              </a:ext>
            </a:extLst>
          </p:cNvPr>
          <p:cNvSpPr/>
          <p:nvPr/>
        </p:nvSpPr>
        <p:spPr>
          <a:xfrm>
            <a:off x="6013142" y="4839877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Ideal cuando se tiene un óptimo central 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32671A4C-CE2A-48F9-B71F-04C0E6CD8E79}"/>
              </a:ext>
            </a:extLst>
          </p:cNvPr>
          <p:cNvSpPr/>
          <p:nvPr/>
        </p:nvSpPr>
        <p:spPr>
          <a:xfrm>
            <a:off x="6013141" y="1360949"/>
            <a:ext cx="5771675" cy="9755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Utilizada en las etapas:</a:t>
            </a:r>
          </a:p>
          <a:p>
            <a:pPr lvl="0" algn="ctr"/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difusificador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y </a:t>
            </a:r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desfusificador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2A376CA-AB57-4F2E-8E2A-FA620E1177CC}"/>
              </a:ext>
            </a:extLst>
          </p:cNvPr>
          <p:cNvSpPr/>
          <p:nvPr/>
        </p:nvSpPr>
        <p:spPr>
          <a:xfrm>
            <a:off x="575503" y="1536044"/>
            <a:ext cx="4676931" cy="7479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Triángular</a:t>
            </a:r>
            <a:endParaRPr lang="es-ES" sz="2800" b="1" dirty="0">
              <a:solidFill>
                <a:schemeClr val="bg1"/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0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Funciones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5504" y="2670334"/>
            <a:ext cx="4676930" cy="2023835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A9D43CE-74C4-4BC9-8F23-5A45E838849B}"/>
              </a:ext>
            </a:extLst>
          </p:cNvPr>
          <p:cNvSpPr/>
          <p:nvPr/>
        </p:nvSpPr>
        <p:spPr>
          <a:xfrm>
            <a:off x="5920509" y="1837831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No solo tiene un valor unitario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D6E34A-FB03-475D-910D-09BF364D6E34}"/>
              </a:ext>
            </a:extLst>
          </p:cNvPr>
          <p:cNvSpPr/>
          <p:nvPr/>
        </p:nvSpPr>
        <p:spPr>
          <a:xfrm>
            <a:off x="5920509" y="2880459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Franja de valores que varían según fenómenos existentes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6227D4B-57A9-4538-A626-D80EC0EAB46F}"/>
              </a:ext>
            </a:extLst>
          </p:cNvPr>
          <p:cNvSpPr/>
          <p:nvPr/>
        </p:nvSpPr>
        <p:spPr>
          <a:xfrm>
            <a:off x="5920509" y="4046525"/>
            <a:ext cx="5771675" cy="1416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Uso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: rango de valores óptimos alrededor de condiciones no adecuadas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C9BBBCF-22A4-436B-94B4-CA169A71DB16}"/>
              </a:ext>
            </a:extLst>
          </p:cNvPr>
          <p:cNvSpPr/>
          <p:nvPr/>
        </p:nvSpPr>
        <p:spPr>
          <a:xfrm>
            <a:off x="575503" y="1536044"/>
            <a:ext cx="4676931" cy="7479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Trapecio / Pi</a:t>
            </a:r>
          </a:p>
        </p:txBody>
      </p:sp>
    </p:spTree>
    <p:extLst>
      <p:ext uri="{BB962C8B-B14F-4D97-AF65-F5344CB8AC3E}">
        <p14:creationId xmlns:p14="http://schemas.microsoft.com/office/powerpoint/2010/main" val="30654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Funciones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7891" y="2670334"/>
            <a:ext cx="4512155" cy="2023835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A9D43CE-74C4-4BC9-8F23-5A45E838849B}"/>
              </a:ext>
            </a:extLst>
          </p:cNvPr>
          <p:cNvSpPr/>
          <p:nvPr/>
        </p:nvSpPr>
        <p:spPr>
          <a:xfrm>
            <a:off x="5920509" y="1837831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Es la más sencilla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D6E34A-FB03-475D-910D-09BF364D6E34}"/>
              </a:ext>
            </a:extLst>
          </p:cNvPr>
          <p:cNvSpPr/>
          <p:nvPr/>
        </p:nvSpPr>
        <p:spPr>
          <a:xfrm>
            <a:off x="5920509" y="2880459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0 hasta punto concreto 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crecimiento constante hasta 1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6227D4B-57A9-4538-A626-D80EC0EAB46F}"/>
              </a:ext>
            </a:extLst>
          </p:cNvPr>
          <p:cNvSpPr/>
          <p:nvPr/>
        </p:nvSpPr>
        <p:spPr>
          <a:xfrm>
            <a:off x="5920509" y="4046525"/>
            <a:ext cx="5771675" cy="1416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Uso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: situaciones en las que alcanzamos un nivel máximo a partir de un punto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C9BBBCF-22A4-436B-94B4-CA169A71DB16}"/>
              </a:ext>
            </a:extLst>
          </p:cNvPr>
          <p:cNvSpPr/>
          <p:nvPr/>
        </p:nvSpPr>
        <p:spPr>
          <a:xfrm>
            <a:off x="575503" y="1536044"/>
            <a:ext cx="4676931" cy="7479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Saturación</a:t>
            </a:r>
          </a:p>
        </p:txBody>
      </p:sp>
    </p:spTree>
    <p:extLst>
      <p:ext uri="{BB962C8B-B14F-4D97-AF65-F5344CB8AC3E}">
        <p14:creationId xmlns:p14="http://schemas.microsoft.com/office/powerpoint/2010/main" val="135517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Funciones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7891" y="2694157"/>
            <a:ext cx="4512155" cy="1976188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A9D43CE-74C4-4BC9-8F23-5A45E838849B}"/>
              </a:ext>
            </a:extLst>
          </p:cNvPr>
          <p:cNvSpPr/>
          <p:nvPr/>
        </p:nvSpPr>
        <p:spPr>
          <a:xfrm>
            <a:off x="5920509" y="1837831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Opuesta a la anterior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D6E34A-FB03-475D-910D-09BF364D6E34}"/>
              </a:ext>
            </a:extLst>
          </p:cNvPr>
          <p:cNvSpPr/>
          <p:nvPr/>
        </p:nvSpPr>
        <p:spPr>
          <a:xfrm>
            <a:off x="5920509" y="2880459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1 hasta punto concreto 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decrecimiento constante hasta 0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6227D4B-57A9-4538-A626-D80EC0EAB46F}"/>
              </a:ext>
            </a:extLst>
          </p:cNvPr>
          <p:cNvSpPr/>
          <p:nvPr/>
        </p:nvSpPr>
        <p:spPr>
          <a:xfrm>
            <a:off x="5920509" y="4046525"/>
            <a:ext cx="5771675" cy="1416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Uso: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grado de pertenencia completo en valores pequeños y decae si la variable aumenta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C9BBBCF-22A4-436B-94B4-CA169A71DB16}"/>
              </a:ext>
            </a:extLst>
          </p:cNvPr>
          <p:cNvSpPr/>
          <p:nvPr/>
        </p:nvSpPr>
        <p:spPr>
          <a:xfrm>
            <a:off x="575503" y="1536044"/>
            <a:ext cx="4676931" cy="7479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chemeClr val="bg1"/>
                </a:solidFill>
                <a:latin typeface="Raleway" panose="020B0604020202020204" charset="0"/>
                <a:cs typeface="Raleway" panose="020B0604020202020204" charset="0"/>
              </a:rPr>
              <a:t>Hombro</a:t>
            </a:r>
          </a:p>
        </p:txBody>
      </p:sp>
    </p:spTree>
    <p:extLst>
      <p:ext uri="{BB962C8B-B14F-4D97-AF65-F5344CB8AC3E}">
        <p14:creationId xmlns:p14="http://schemas.microsoft.com/office/powerpoint/2010/main" val="194141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Interfaz de </a:t>
            </a:r>
            <a:r>
              <a:rPr lang="es-ES" sz="3600" b="1" i="1" dirty="0" err="1">
                <a:solidFill>
                  <a:srgbClr val="FFFFFF"/>
                </a:solidFill>
              </a:rPr>
              <a:t>difusificación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4010" y="2719557"/>
            <a:ext cx="4359916" cy="1976188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A9D43CE-74C4-4BC9-8F23-5A45E838849B}"/>
              </a:ext>
            </a:extLst>
          </p:cNvPr>
          <p:cNvSpPr/>
          <p:nvPr/>
        </p:nvSpPr>
        <p:spPr>
          <a:xfrm>
            <a:off x="5920509" y="1837831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Mapeo de valores a universo difuso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D6E34A-FB03-475D-910D-09BF364D6E34}"/>
              </a:ext>
            </a:extLst>
          </p:cNvPr>
          <p:cNvSpPr/>
          <p:nvPr/>
        </p:nvSpPr>
        <p:spPr>
          <a:xfrm>
            <a:off x="5920509" y="2905859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Difusificacion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valores entrada a valores lingüísticos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C6227D4B-57A9-4538-A626-D80EC0EAB46F}"/>
              </a:ext>
            </a:extLst>
          </p:cNvPr>
          <p:cNvSpPr/>
          <p:nvPr/>
        </p:nvSpPr>
        <p:spPr>
          <a:xfrm>
            <a:off x="5920509" y="4046525"/>
            <a:ext cx="5771675" cy="1416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Una variable lingüística se suele asociar a un grupo de términos</a:t>
            </a:r>
          </a:p>
        </p:txBody>
      </p:sp>
    </p:spTree>
    <p:extLst>
      <p:ext uri="{BB962C8B-B14F-4D97-AF65-F5344CB8AC3E}">
        <p14:creationId xmlns:p14="http://schemas.microsoft.com/office/powerpoint/2010/main" val="255950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Objetivo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5F68D488-B316-49DA-A2FC-C95AD70D9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59" y="1722290"/>
            <a:ext cx="3413418" cy="3413418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A5F7A3EF-A4C6-4035-906E-B74405A7A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537" y="1535037"/>
            <a:ext cx="1789673" cy="178967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D0CBA44-6525-4553-828E-74E9ED5938A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5672" y="1535036"/>
            <a:ext cx="1789673" cy="1789673"/>
          </a:xfrm>
          <a:prstGeom prst="rect">
            <a:avLst/>
          </a:prstGeom>
        </p:spPr>
      </p:pic>
      <p:pic>
        <p:nvPicPr>
          <p:cNvPr id="11" name="Imagen 10" descr="Forma, Icono, Flecha&#10;&#10;Descripción generada automáticamente">
            <a:extLst>
              <a:ext uri="{FF2B5EF4-FFF2-40B4-BE49-F238E27FC236}">
                <a16:creationId xmlns:a16="http://schemas.microsoft.com/office/drawing/2014/main" id="{1ADDFC54-AD53-4D8A-B666-550515D80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793" y="1744224"/>
            <a:ext cx="1371295" cy="1371295"/>
          </a:xfrm>
          <a:prstGeom prst="rect">
            <a:avLst/>
          </a:prstGeom>
        </p:spPr>
      </p:pic>
      <p:pic>
        <p:nvPicPr>
          <p:cNvPr id="21" name="Imagen 20" descr="Icono&#10;&#10;Descripción generada automáticamente">
            <a:extLst>
              <a:ext uri="{FF2B5EF4-FFF2-40B4-BE49-F238E27FC236}">
                <a16:creationId xmlns:a16="http://schemas.microsoft.com/office/drawing/2014/main" id="{8BB70471-036A-45B4-8E19-A45C11D94F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9392" y="3549858"/>
            <a:ext cx="2438095" cy="2438095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9BB2ABFD-D648-4122-AFE0-6A84823F868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6193" y="3736659"/>
            <a:ext cx="2064491" cy="20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1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Interfaz de </a:t>
            </a:r>
            <a:r>
              <a:rPr lang="es-ES" sz="3600" b="1" i="1" dirty="0" err="1">
                <a:solidFill>
                  <a:srgbClr val="FFFFFF"/>
                </a:solidFill>
              </a:rPr>
              <a:t>desdifusificación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BA9D43CE-74C4-4BC9-8F23-5A45E838849B}"/>
              </a:ext>
            </a:extLst>
          </p:cNvPr>
          <p:cNvSpPr/>
          <p:nvPr/>
        </p:nvSpPr>
        <p:spPr>
          <a:xfrm>
            <a:off x="3210162" y="1949085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Mapeo de valores a universo real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6ED6E34A-FB03-475D-910D-09BF364D6E34}"/>
              </a:ext>
            </a:extLst>
          </p:cNvPr>
          <p:cNvSpPr/>
          <p:nvPr/>
        </p:nvSpPr>
        <p:spPr>
          <a:xfrm>
            <a:off x="3210161" y="3219998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Desdifusificacion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valores salida difusos a valores reales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33ADD64-E7ED-4623-87AA-F735EC606D57}"/>
              </a:ext>
            </a:extLst>
          </p:cNvPr>
          <p:cNvSpPr/>
          <p:nvPr/>
        </p:nvSpPr>
        <p:spPr>
          <a:xfrm>
            <a:off x="3210161" y="4490912"/>
            <a:ext cx="5771675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Método del centroide</a:t>
            </a:r>
          </a:p>
        </p:txBody>
      </p:sp>
    </p:spTree>
    <p:extLst>
      <p:ext uri="{BB962C8B-B14F-4D97-AF65-F5344CB8AC3E}">
        <p14:creationId xmlns:p14="http://schemas.microsoft.com/office/powerpoint/2010/main" val="368069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31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Base de conocimientos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B638BBF-12FF-4164-948D-6E81CDA4ED47}"/>
              </a:ext>
            </a:extLst>
          </p:cNvPr>
          <p:cNvSpPr/>
          <p:nvPr/>
        </p:nvSpPr>
        <p:spPr>
          <a:xfrm>
            <a:off x="418471" y="1386348"/>
            <a:ext cx="5083566" cy="7853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Base de reglas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07B4DAA-9B77-4061-9BEB-7802677DB11E}"/>
              </a:ext>
            </a:extLst>
          </p:cNvPr>
          <p:cNvSpPr/>
          <p:nvPr/>
        </p:nvSpPr>
        <p:spPr>
          <a:xfrm>
            <a:off x="6608618" y="1386348"/>
            <a:ext cx="5083566" cy="7853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Base de datos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2FBCDB2-D155-42F5-B2CD-EDEBD5EEFFA2}"/>
              </a:ext>
            </a:extLst>
          </p:cNvPr>
          <p:cNvSpPr/>
          <p:nvPr/>
        </p:nvSpPr>
        <p:spPr>
          <a:xfrm>
            <a:off x="418471" y="2899453"/>
            <a:ext cx="5083566" cy="5435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</a:t>
            </a:r>
            <a:r>
              <a:rPr lang="es-ES" sz="24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onjunto</a:t>
            </a:r>
            <a:r>
              <a:rPr lang="es-ES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de reglas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B1900AA-AE5B-4A91-88DD-DF141E3FD23F}"/>
              </a:ext>
            </a:extLst>
          </p:cNvPr>
          <p:cNvSpPr/>
          <p:nvPr/>
        </p:nvSpPr>
        <p:spPr>
          <a:xfrm>
            <a:off x="418471" y="4864302"/>
            <a:ext cx="5083566" cy="5435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Basadas en las acciones de control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9AB4BF0B-455F-4727-A6C5-0CC86881C429}"/>
              </a:ext>
            </a:extLst>
          </p:cNvPr>
          <p:cNvSpPr/>
          <p:nvPr/>
        </p:nvSpPr>
        <p:spPr>
          <a:xfrm>
            <a:off x="418471" y="3885003"/>
            <a:ext cx="5083566" cy="5435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Elaborar conclusiones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E15FD63-036C-41C3-AC33-FBE63EE3091C}"/>
              </a:ext>
            </a:extLst>
          </p:cNvPr>
          <p:cNvCxnSpPr/>
          <p:nvPr/>
        </p:nvCxnSpPr>
        <p:spPr>
          <a:xfrm>
            <a:off x="6096000" y="2286000"/>
            <a:ext cx="0" cy="355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6EB2755-E84E-4104-9675-D5902B2FC699}"/>
              </a:ext>
            </a:extLst>
          </p:cNvPr>
          <p:cNvSpPr/>
          <p:nvPr/>
        </p:nvSpPr>
        <p:spPr>
          <a:xfrm>
            <a:off x="6608618" y="2541803"/>
            <a:ext cx="5083566" cy="5435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Cuantificación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FA10F987-7CB7-4276-8E35-8E8664AD6D0E}"/>
              </a:ext>
            </a:extLst>
          </p:cNvPr>
          <p:cNvSpPr/>
          <p:nvPr/>
        </p:nvSpPr>
        <p:spPr>
          <a:xfrm>
            <a:off x="6608618" y="3419327"/>
            <a:ext cx="5083566" cy="5435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Normalización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D8DD01D1-46D1-4052-B3A6-D29811689FAC}"/>
              </a:ext>
            </a:extLst>
          </p:cNvPr>
          <p:cNvSpPr/>
          <p:nvPr/>
        </p:nvSpPr>
        <p:spPr>
          <a:xfrm>
            <a:off x="6608618" y="4296851"/>
            <a:ext cx="5083566" cy="5435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Número </a:t>
            </a:r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 conjuntos</a:t>
            </a:r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difusos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AA444E5-5250-489D-88ED-4CFF7A39F814}"/>
              </a:ext>
            </a:extLst>
          </p:cNvPr>
          <p:cNvSpPr/>
          <p:nvPr/>
        </p:nvSpPr>
        <p:spPr>
          <a:xfrm>
            <a:off x="6587328" y="5173136"/>
            <a:ext cx="5083566" cy="5435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Categorías </a:t>
            </a:r>
            <a:r>
              <a:rPr lang="es-MX" sz="24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linguisticas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071354-62BB-48D1-86E8-6611113A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044" y="2561149"/>
            <a:ext cx="1180794" cy="118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32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5"/>
            <a:ext cx="6299200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</a:t>
            </a:r>
            <a:r>
              <a:rPr lang="es-ES" sz="3600" b="1" i="1" dirty="0" err="1">
                <a:solidFill>
                  <a:srgbClr val="FFFFFF"/>
                </a:solidFill>
              </a:rPr>
              <a:t>ontrolador</a:t>
            </a:r>
            <a:r>
              <a:rPr lang="es-ES" sz="3600" b="1" i="1" dirty="0">
                <a:solidFill>
                  <a:srgbClr val="FFFFFF"/>
                </a:solidFill>
              </a:rPr>
              <a:t> difuso para la altura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ACCEB0E-270A-45FC-8368-2BD36DBF7FE2}"/>
              </a:ext>
            </a:extLst>
          </p:cNvPr>
          <p:cNvSpPr/>
          <p:nvPr/>
        </p:nvSpPr>
        <p:spPr>
          <a:xfrm>
            <a:off x="659770" y="1870288"/>
            <a:ext cx="10262230" cy="9491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Zona </a:t>
            </a:r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1 – Cercana al valor 0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4E8AC41-D9A2-4949-82D6-2D3F15BD8702}"/>
              </a:ext>
            </a:extLst>
          </p:cNvPr>
          <p:cNvSpPr/>
          <p:nvPr/>
        </p:nvSpPr>
        <p:spPr>
          <a:xfrm>
            <a:off x="659770" y="3311763"/>
            <a:ext cx="10262230" cy="9491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Zona 2 </a:t>
            </a:r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– Zona</a:t>
            </a:r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trapezoidal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28041982-8D0D-4D1C-9D4C-B44EB2BDA281}"/>
              </a:ext>
            </a:extLst>
          </p:cNvPr>
          <p:cNvSpPr/>
          <p:nvPr/>
        </p:nvSpPr>
        <p:spPr>
          <a:xfrm>
            <a:off x="659770" y="4753239"/>
            <a:ext cx="10262230" cy="9491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Zona 3 – Externa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E2311F-7462-4451-BF8E-6982FBF98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954" y="4388994"/>
            <a:ext cx="890487" cy="890487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95C68146-C4AD-45CE-BA34-A584296B5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5717" y="3149644"/>
            <a:ext cx="646329" cy="646329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B94DA8AE-4948-4262-8522-9EF1596C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688" y="1332084"/>
            <a:ext cx="973542" cy="973542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2E4FBB1A-145F-46CF-8A7C-573D3C82A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209065" y="3139990"/>
            <a:ext cx="646329" cy="64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33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5"/>
            <a:ext cx="6299200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</a:t>
            </a:r>
            <a:r>
              <a:rPr lang="es-ES" sz="3600" b="1" i="1" dirty="0" err="1">
                <a:solidFill>
                  <a:srgbClr val="FFFFFF"/>
                </a:solidFill>
              </a:rPr>
              <a:t>ontrolador</a:t>
            </a:r>
            <a:r>
              <a:rPr lang="es-ES" sz="3600" b="1" i="1" dirty="0">
                <a:solidFill>
                  <a:srgbClr val="FFFFFF"/>
                </a:solidFill>
              </a:rPr>
              <a:t> difuso para la altura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9175311-3CB8-41F1-8D10-9342A7C2861A}"/>
              </a:ext>
            </a:extLst>
          </p:cNvPr>
          <p:cNvSpPr/>
          <p:nvPr/>
        </p:nvSpPr>
        <p:spPr>
          <a:xfrm>
            <a:off x="647071" y="1386347"/>
            <a:ext cx="4394829" cy="45148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Variables de entrada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CDC4203-CA9C-4AE6-A50D-9E8B95AA7395}"/>
              </a:ext>
            </a:extLst>
          </p:cNvPr>
          <p:cNvSpPr/>
          <p:nvPr/>
        </p:nvSpPr>
        <p:spPr>
          <a:xfrm>
            <a:off x="6696381" y="1386347"/>
            <a:ext cx="4394829" cy="45148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esto de variables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9905620-E06A-4329-BF94-B9FFD3EA3A3A}"/>
              </a:ext>
            </a:extLst>
          </p:cNvPr>
          <p:cNvSpPr/>
          <p:nvPr/>
        </p:nvSpPr>
        <p:spPr>
          <a:xfrm>
            <a:off x="647070" y="2619588"/>
            <a:ext cx="4394829" cy="10749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TA</a:t>
            </a:r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: tasa de ascenso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A08CF16-8E8B-4EDA-A673-5A9612CE8D68}"/>
              </a:ext>
            </a:extLst>
          </p:cNvPr>
          <p:cNvSpPr/>
          <p:nvPr/>
        </p:nvSpPr>
        <p:spPr>
          <a:xfrm>
            <a:off x="647070" y="4487674"/>
            <a:ext cx="4394829" cy="10749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Diffalt</a:t>
            </a:r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: altitud - referencia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3B8EDF0-C386-4DDE-BB87-04657ECDB660}"/>
              </a:ext>
            </a:extLst>
          </p:cNvPr>
          <p:cNvSpPr/>
          <p:nvPr/>
        </p:nvSpPr>
        <p:spPr>
          <a:xfrm>
            <a:off x="6696380" y="2280706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AN: variación alta </a:t>
            </a:r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y negativa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A5D703D-7A28-4AB9-8324-428004850F61}"/>
              </a:ext>
            </a:extLst>
          </p:cNvPr>
          <p:cNvSpPr/>
          <p:nvPr/>
        </p:nvSpPr>
        <p:spPr>
          <a:xfrm>
            <a:off x="6709115" y="3050936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BN: variación baja </a:t>
            </a:r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y negativa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E8F6357-95B5-477A-A05E-46E767D54145}"/>
              </a:ext>
            </a:extLst>
          </p:cNvPr>
          <p:cNvSpPr/>
          <p:nvPr/>
        </p:nvSpPr>
        <p:spPr>
          <a:xfrm>
            <a:off x="6709115" y="3771700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Z: </a:t>
            </a:r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variación pequeña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7519C8A-77E5-48E8-AF8E-22DD70A0A348}"/>
              </a:ext>
            </a:extLst>
          </p:cNvPr>
          <p:cNvSpPr/>
          <p:nvPr/>
        </p:nvSpPr>
        <p:spPr>
          <a:xfrm>
            <a:off x="6709114" y="4526713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BP: variación baja </a:t>
            </a:r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y positiva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CA1EB83-5225-412D-AB80-E4D933C1525A}"/>
              </a:ext>
            </a:extLst>
          </p:cNvPr>
          <p:cNvSpPr/>
          <p:nvPr/>
        </p:nvSpPr>
        <p:spPr>
          <a:xfrm>
            <a:off x="6696379" y="5235659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AP: variación alta y positiva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22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34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2" name="Google Shape;175;p21">
            <a:extLst>
              <a:ext uri="{FF2B5EF4-FFF2-40B4-BE49-F238E27FC236}">
                <a16:creationId xmlns:a16="http://schemas.microsoft.com/office/drawing/2014/main" id="{29CF0240-C384-426E-A0B5-683F8E88FD19}"/>
              </a:ext>
            </a:extLst>
          </p:cNvPr>
          <p:cNvSpPr/>
          <p:nvPr/>
        </p:nvSpPr>
        <p:spPr>
          <a:xfrm>
            <a:off x="0" y="207815"/>
            <a:ext cx="6299200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</a:t>
            </a:r>
            <a:r>
              <a:rPr lang="es-ES" sz="3600" b="1" i="1" dirty="0" err="1">
                <a:solidFill>
                  <a:srgbClr val="FFFFFF"/>
                </a:solidFill>
              </a:rPr>
              <a:t>ontrolador</a:t>
            </a:r>
            <a:r>
              <a:rPr lang="es-ES" sz="3600" b="1" i="1" dirty="0">
                <a:solidFill>
                  <a:srgbClr val="FFFFFF"/>
                </a:solidFill>
              </a:rPr>
              <a:t> difuso para la altura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6E7D3A-9498-445A-AE4C-A6F92F12F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968" y="962815"/>
            <a:ext cx="7612063" cy="5309737"/>
          </a:xfrm>
          <a:prstGeom prst="rect">
            <a:avLst/>
          </a:prstGeom>
        </p:spPr>
      </p:pic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2E575404-244A-45DE-90CE-29017C446035}"/>
              </a:ext>
            </a:extLst>
          </p:cNvPr>
          <p:cNvSpPr/>
          <p:nvPr/>
        </p:nvSpPr>
        <p:spPr>
          <a:xfrm rot="606654">
            <a:off x="5047101" y="2310237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FA61988F-C3B0-45A9-816A-72DCB3896A0C}"/>
              </a:ext>
            </a:extLst>
          </p:cNvPr>
          <p:cNvSpPr/>
          <p:nvPr/>
        </p:nvSpPr>
        <p:spPr>
          <a:xfrm rot="10800000">
            <a:off x="6726254" y="612523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arriba 20">
            <a:extLst>
              <a:ext uri="{FF2B5EF4-FFF2-40B4-BE49-F238E27FC236}">
                <a16:creationId xmlns:a16="http://schemas.microsoft.com/office/drawing/2014/main" id="{7EB9AEFB-C0F7-4429-B968-8A49411F4DCA}"/>
              </a:ext>
            </a:extLst>
          </p:cNvPr>
          <p:cNvSpPr/>
          <p:nvPr/>
        </p:nvSpPr>
        <p:spPr>
          <a:xfrm rot="17170844">
            <a:off x="10045063" y="1740411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156D3EF-2F2F-4D75-8D5F-6E78E9AC6718}"/>
              </a:ext>
            </a:extLst>
          </p:cNvPr>
          <p:cNvSpPr/>
          <p:nvPr/>
        </p:nvSpPr>
        <p:spPr>
          <a:xfrm>
            <a:off x="8104895" y="153301"/>
            <a:ext cx="1953505" cy="5891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TA</a:t>
            </a:r>
          </a:p>
        </p:txBody>
      </p:sp>
    </p:spTree>
    <p:extLst>
      <p:ext uri="{BB962C8B-B14F-4D97-AF65-F5344CB8AC3E}">
        <p14:creationId xmlns:p14="http://schemas.microsoft.com/office/powerpoint/2010/main" val="6158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35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2" name="Google Shape;175;p21">
            <a:extLst>
              <a:ext uri="{FF2B5EF4-FFF2-40B4-BE49-F238E27FC236}">
                <a16:creationId xmlns:a16="http://schemas.microsoft.com/office/drawing/2014/main" id="{29CF0240-C384-426E-A0B5-683F8E88FD19}"/>
              </a:ext>
            </a:extLst>
          </p:cNvPr>
          <p:cNvSpPr/>
          <p:nvPr/>
        </p:nvSpPr>
        <p:spPr>
          <a:xfrm>
            <a:off x="0" y="207815"/>
            <a:ext cx="6299200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</a:t>
            </a:r>
            <a:r>
              <a:rPr lang="es-ES" sz="3600" b="1" i="1" dirty="0" err="1">
                <a:solidFill>
                  <a:srgbClr val="FFFFFF"/>
                </a:solidFill>
              </a:rPr>
              <a:t>ontrolador</a:t>
            </a:r>
            <a:r>
              <a:rPr lang="es-ES" sz="3600" b="1" i="1" dirty="0">
                <a:solidFill>
                  <a:srgbClr val="FFFFFF"/>
                </a:solidFill>
              </a:rPr>
              <a:t> difuso para la altura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156D3EF-2F2F-4D75-8D5F-6E78E9AC6718}"/>
              </a:ext>
            </a:extLst>
          </p:cNvPr>
          <p:cNvSpPr/>
          <p:nvPr/>
        </p:nvSpPr>
        <p:spPr>
          <a:xfrm>
            <a:off x="8104895" y="153301"/>
            <a:ext cx="1953505" cy="5891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Diffalt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7B4EC5-7AAD-43DB-A5E7-492AC4F20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393" y="961296"/>
            <a:ext cx="7415213" cy="5287310"/>
          </a:xfrm>
          <a:prstGeom prst="rect">
            <a:avLst/>
          </a:prstGeom>
        </p:spPr>
      </p:pic>
      <p:sp>
        <p:nvSpPr>
          <p:cNvPr id="21" name="Flecha: hacia arriba 20">
            <a:extLst>
              <a:ext uri="{FF2B5EF4-FFF2-40B4-BE49-F238E27FC236}">
                <a16:creationId xmlns:a16="http://schemas.microsoft.com/office/drawing/2014/main" id="{7EB9AEFB-C0F7-4429-B968-8A49411F4DCA}"/>
              </a:ext>
            </a:extLst>
          </p:cNvPr>
          <p:cNvSpPr/>
          <p:nvPr/>
        </p:nvSpPr>
        <p:spPr>
          <a:xfrm rot="3614559">
            <a:off x="4159054" y="2638116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2E575404-244A-45DE-90CE-29017C446035}"/>
              </a:ext>
            </a:extLst>
          </p:cNvPr>
          <p:cNvSpPr/>
          <p:nvPr/>
        </p:nvSpPr>
        <p:spPr>
          <a:xfrm rot="606654">
            <a:off x="6748364" y="2638115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FA61988F-C3B0-45A9-816A-72DCB3896A0C}"/>
              </a:ext>
            </a:extLst>
          </p:cNvPr>
          <p:cNvSpPr/>
          <p:nvPr/>
        </p:nvSpPr>
        <p:spPr>
          <a:xfrm rot="16016980">
            <a:off x="9890865" y="2068289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61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36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2" name="Google Shape;175;p21">
            <a:extLst>
              <a:ext uri="{FF2B5EF4-FFF2-40B4-BE49-F238E27FC236}">
                <a16:creationId xmlns:a16="http://schemas.microsoft.com/office/drawing/2014/main" id="{29CF0240-C384-426E-A0B5-683F8E88FD19}"/>
              </a:ext>
            </a:extLst>
          </p:cNvPr>
          <p:cNvSpPr/>
          <p:nvPr/>
        </p:nvSpPr>
        <p:spPr>
          <a:xfrm>
            <a:off x="0" y="207815"/>
            <a:ext cx="6299200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</a:t>
            </a:r>
            <a:r>
              <a:rPr lang="es-ES" sz="3600" b="1" i="1" dirty="0" err="1">
                <a:solidFill>
                  <a:srgbClr val="FFFFFF"/>
                </a:solidFill>
              </a:rPr>
              <a:t>ontrolador</a:t>
            </a:r>
            <a:r>
              <a:rPr lang="es-ES" sz="3600" b="1" i="1" dirty="0">
                <a:solidFill>
                  <a:srgbClr val="FFFFFF"/>
                </a:solidFill>
              </a:rPr>
              <a:t> difuso para la altura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156D3EF-2F2F-4D75-8D5F-6E78E9AC6718}"/>
              </a:ext>
            </a:extLst>
          </p:cNvPr>
          <p:cNvSpPr/>
          <p:nvPr/>
        </p:nvSpPr>
        <p:spPr>
          <a:xfrm>
            <a:off x="8104895" y="153301"/>
            <a:ext cx="1953505" cy="5891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levador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FF6C50-29C7-4A82-98FC-C030B3976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672" y="953813"/>
            <a:ext cx="7292656" cy="5318739"/>
          </a:xfrm>
          <a:prstGeom prst="rect">
            <a:avLst/>
          </a:prstGeom>
        </p:spPr>
      </p:pic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FA61988F-C3B0-45A9-816A-72DCB3896A0C}"/>
              </a:ext>
            </a:extLst>
          </p:cNvPr>
          <p:cNvSpPr/>
          <p:nvPr/>
        </p:nvSpPr>
        <p:spPr>
          <a:xfrm rot="5943494">
            <a:off x="2982066" y="4921316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03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5"/>
            <a:ext cx="6709114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</a:t>
            </a:r>
            <a:r>
              <a:rPr lang="es-ES" sz="3600" b="1" i="1" dirty="0" err="1">
                <a:solidFill>
                  <a:srgbClr val="FFFFFF"/>
                </a:solidFill>
              </a:rPr>
              <a:t>ontrolador</a:t>
            </a:r>
            <a:r>
              <a:rPr lang="es-ES" sz="3600" b="1" i="1" dirty="0">
                <a:solidFill>
                  <a:srgbClr val="FFFFFF"/>
                </a:solidFill>
              </a:rPr>
              <a:t> difuso para la dirección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9175311-3CB8-41F1-8D10-9342A7C2861A}"/>
              </a:ext>
            </a:extLst>
          </p:cNvPr>
          <p:cNvSpPr/>
          <p:nvPr/>
        </p:nvSpPr>
        <p:spPr>
          <a:xfrm>
            <a:off x="647071" y="1386347"/>
            <a:ext cx="4394829" cy="45148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Variables de entrada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CDC4203-CA9C-4AE6-A50D-9E8B95AA7395}"/>
              </a:ext>
            </a:extLst>
          </p:cNvPr>
          <p:cNvSpPr/>
          <p:nvPr/>
        </p:nvSpPr>
        <p:spPr>
          <a:xfrm>
            <a:off x="6696381" y="1386347"/>
            <a:ext cx="4394829" cy="45148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esto de variables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9905620-E06A-4329-BF94-B9FFD3EA3A3A}"/>
              </a:ext>
            </a:extLst>
          </p:cNvPr>
          <p:cNvSpPr/>
          <p:nvPr/>
        </p:nvSpPr>
        <p:spPr>
          <a:xfrm>
            <a:off x="647070" y="2619588"/>
            <a:ext cx="4394829" cy="10749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Ddireccion</a:t>
            </a:r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: razón de cambio de dirección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A08CF16-8E8B-4EDA-A673-5A9612CE8D68}"/>
              </a:ext>
            </a:extLst>
          </p:cNvPr>
          <p:cNvSpPr/>
          <p:nvPr/>
        </p:nvSpPr>
        <p:spPr>
          <a:xfrm>
            <a:off x="647070" y="4487674"/>
            <a:ext cx="4394829" cy="10749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Dtimon</a:t>
            </a:r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: </a:t>
            </a:r>
            <a:r>
              <a:rPr lang="es-MX" sz="240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dirección</a:t>
            </a:r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- referencia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63B8EDF0-C386-4DDE-BB87-04657ECDB660}"/>
              </a:ext>
            </a:extLst>
          </p:cNvPr>
          <p:cNvSpPr/>
          <p:nvPr/>
        </p:nvSpPr>
        <p:spPr>
          <a:xfrm>
            <a:off x="6696380" y="2280706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AN: variación alta y negativa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A5D703D-7A28-4AB9-8324-428004850F61}"/>
              </a:ext>
            </a:extLst>
          </p:cNvPr>
          <p:cNvSpPr/>
          <p:nvPr/>
        </p:nvSpPr>
        <p:spPr>
          <a:xfrm>
            <a:off x="6709115" y="3050936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BN: variación baja y negativa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3E8F6357-95B5-477A-A05E-46E767D54145}"/>
              </a:ext>
            </a:extLst>
          </p:cNvPr>
          <p:cNvSpPr/>
          <p:nvPr/>
        </p:nvSpPr>
        <p:spPr>
          <a:xfrm>
            <a:off x="6709115" y="3771700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Z: variación pequeña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7519C8A-77E5-48E8-AF8E-22DD70A0A348}"/>
              </a:ext>
            </a:extLst>
          </p:cNvPr>
          <p:cNvSpPr/>
          <p:nvPr/>
        </p:nvSpPr>
        <p:spPr>
          <a:xfrm>
            <a:off x="6709114" y="4526713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BP: variación baja y positiva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CA1EB83-5225-412D-AB80-E4D933C1525A}"/>
              </a:ext>
            </a:extLst>
          </p:cNvPr>
          <p:cNvSpPr/>
          <p:nvPr/>
        </p:nvSpPr>
        <p:spPr>
          <a:xfrm>
            <a:off x="6696379" y="5235659"/>
            <a:ext cx="4394829" cy="4514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AP: variación alta y positiva</a:t>
            </a:r>
            <a:endParaRPr lang="es-ES" sz="24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4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38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156D3EF-2F2F-4D75-8D5F-6E78E9AC6718}"/>
              </a:ext>
            </a:extLst>
          </p:cNvPr>
          <p:cNvSpPr/>
          <p:nvPr/>
        </p:nvSpPr>
        <p:spPr>
          <a:xfrm>
            <a:off x="8104895" y="153301"/>
            <a:ext cx="1953505" cy="5891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Ddireccion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3" name="Google Shape;175;p21">
            <a:extLst>
              <a:ext uri="{FF2B5EF4-FFF2-40B4-BE49-F238E27FC236}">
                <a16:creationId xmlns:a16="http://schemas.microsoft.com/office/drawing/2014/main" id="{14FB071D-725B-483F-81AC-61C8B527FE67}"/>
              </a:ext>
            </a:extLst>
          </p:cNvPr>
          <p:cNvSpPr/>
          <p:nvPr/>
        </p:nvSpPr>
        <p:spPr>
          <a:xfrm>
            <a:off x="0" y="207815"/>
            <a:ext cx="6709114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</a:t>
            </a:r>
            <a:r>
              <a:rPr lang="es-ES" sz="3600" b="1" i="1" dirty="0" err="1">
                <a:solidFill>
                  <a:srgbClr val="FFFFFF"/>
                </a:solidFill>
              </a:rPr>
              <a:t>ontrolador</a:t>
            </a:r>
            <a:r>
              <a:rPr lang="es-ES" sz="3600" b="1" i="1" dirty="0">
                <a:solidFill>
                  <a:srgbClr val="FFFFFF"/>
                </a:solidFill>
              </a:rPr>
              <a:t> difuso para la dirección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AF98DC-2D7F-463E-9690-7A7C78249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981" y="1014412"/>
            <a:ext cx="6904038" cy="5249909"/>
          </a:xfrm>
          <a:prstGeom prst="rect">
            <a:avLst/>
          </a:prstGeom>
        </p:spPr>
      </p:pic>
      <p:sp>
        <p:nvSpPr>
          <p:cNvPr id="21" name="Flecha: hacia arriba 20">
            <a:extLst>
              <a:ext uri="{FF2B5EF4-FFF2-40B4-BE49-F238E27FC236}">
                <a16:creationId xmlns:a16="http://schemas.microsoft.com/office/drawing/2014/main" id="{7EB9AEFB-C0F7-4429-B968-8A49411F4DCA}"/>
              </a:ext>
            </a:extLst>
          </p:cNvPr>
          <p:cNvSpPr/>
          <p:nvPr/>
        </p:nvSpPr>
        <p:spPr>
          <a:xfrm rot="20146125">
            <a:off x="6922149" y="2430823"/>
            <a:ext cx="335070" cy="1097877"/>
          </a:xfrm>
          <a:prstGeom prst="upArrow">
            <a:avLst>
              <a:gd name="adj1" fmla="val 5449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FA61988F-C3B0-45A9-816A-72DCB3896A0C}"/>
              </a:ext>
            </a:extLst>
          </p:cNvPr>
          <p:cNvSpPr/>
          <p:nvPr/>
        </p:nvSpPr>
        <p:spPr>
          <a:xfrm rot="16200000">
            <a:off x="9603141" y="1693952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2E575404-244A-45DE-90CE-29017C446035}"/>
              </a:ext>
            </a:extLst>
          </p:cNvPr>
          <p:cNvSpPr/>
          <p:nvPr/>
        </p:nvSpPr>
        <p:spPr>
          <a:xfrm rot="606654">
            <a:off x="5141107" y="2880060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12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39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156D3EF-2F2F-4D75-8D5F-6E78E9AC6718}"/>
              </a:ext>
            </a:extLst>
          </p:cNvPr>
          <p:cNvSpPr/>
          <p:nvPr/>
        </p:nvSpPr>
        <p:spPr>
          <a:xfrm>
            <a:off x="8104895" y="153301"/>
            <a:ext cx="1953505" cy="5891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Dtimon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1" name="Flecha: hacia arriba 20">
            <a:extLst>
              <a:ext uri="{FF2B5EF4-FFF2-40B4-BE49-F238E27FC236}">
                <a16:creationId xmlns:a16="http://schemas.microsoft.com/office/drawing/2014/main" id="{7EB9AEFB-C0F7-4429-B968-8A49411F4DCA}"/>
              </a:ext>
            </a:extLst>
          </p:cNvPr>
          <p:cNvSpPr/>
          <p:nvPr/>
        </p:nvSpPr>
        <p:spPr>
          <a:xfrm rot="3614559">
            <a:off x="11007646" y="4650315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2E575404-244A-45DE-90CE-29017C446035}"/>
              </a:ext>
            </a:extLst>
          </p:cNvPr>
          <p:cNvSpPr/>
          <p:nvPr/>
        </p:nvSpPr>
        <p:spPr>
          <a:xfrm rot="606654">
            <a:off x="11237947" y="3293289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FA61988F-C3B0-45A9-816A-72DCB3896A0C}"/>
              </a:ext>
            </a:extLst>
          </p:cNvPr>
          <p:cNvSpPr/>
          <p:nvPr/>
        </p:nvSpPr>
        <p:spPr>
          <a:xfrm rot="16016980">
            <a:off x="11068423" y="1599180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Google Shape;175;p21">
            <a:extLst>
              <a:ext uri="{FF2B5EF4-FFF2-40B4-BE49-F238E27FC236}">
                <a16:creationId xmlns:a16="http://schemas.microsoft.com/office/drawing/2014/main" id="{22FDFDF3-C329-493E-B27B-B707651E10FD}"/>
              </a:ext>
            </a:extLst>
          </p:cNvPr>
          <p:cNvSpPr/>
          <p:nvPr/>
        </p:nvSpPr>
        <p:spPr>
          <a:xfrm>
            <a:off x="0" y="207815"/>
            <a:ext cx="6709114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</a:t>
            </a:r>
            <a:r>
              <a:rPr lang="es-ES" sz="3600" b="1" i="1" dirty="0" err="1">
                <a:solidFill>
                  <a:srgbClr val="FFFFFF"/>
                </a:solidFill>
              </a:rPr>
              <a:t>ontrolador</a:t>
            </a:r>
            <a:r>
              <a:rPr lang="es-ES" sz="3600" b="1" i="1" dirty="0">
                <a:solidFill>
                  <a:srgbClr val="FFFFFF"/>
                </a:solidFill>
              </a:rPr>
              <a:t> difuso para la dirección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2512F7-AA5A-425F-AAAB-04E83FBC8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975" y="929372"/>
            <a:ext cx="7004050" cy="52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No tripulado vs autónomo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 descr="Imagen que contiene avión, hombre, parado&#10;&#10;Descripción generada automáticamente">
            <a:extLst>
              <a:ext uri="{FF2B5EF4-FFF2-40B4-BE49-F238E27FC236}">
                <a16:creationId xmlns:a16="http://schemas.microsoft.com/office/drawing/2014/main" id="{31096190-FBAE-42AA-9AD0-B2C210A4E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89" y="1583170"/>
            <a:ext cx="4922212" cy="3691659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914DDE01-BCCE-4059-A53D-0FD5F029A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86001">
            <a:off x="8141974" y="393410"/>
            <a:ext cx="1764805" cy="1764805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BA20562-A156-47E4-8DC2-8991514C57CC}"/>
              </a:ext>
            </a:extLst>
          </p:cNvPr>
          <p:cNvSpPr/>
          <p:nvPr/>
        </p:nvSpPr>
        <p:spPr>
          <a:xfrm>
            <a:off x="6095999" y="2590078"/>
            <a:ext cx="5595311" cy="268475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FB60643-6594-429A-BD47-78EFFF167913}"/>
              </a:ext>
            </a:extLst>
          </p:cNvPr>
          <p:cNvSpPr/>
          <p:nvPr/>
        </p:nvSpPr>
        <p:spPr>
          <a:xfrm>
            <a:off x="6373800" y="2889406"/>
            <a:ext cx="5056200" cy="9017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Independencia total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6B40D51-E2F9-40F1-9A02-20C6D7D84C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40106" y="2982180"/>
            <a:ext cx="716151" cy="716151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132BF07F-D983-491E-8907-B903FA156DAD}"/>
              </a:ext>
            </a:extLst>
          </p:cNvPr>
          <p:cNvSpPr/>
          <p:nvPr/>
        </p:nvSpPr>
        <p:spPr>
          <a:xfrm>
            <a:off x="6373800" y="3990680"/>
            <a:ext cx="5056200" cy="9017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Sin control externo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72306F7-F847-4EE5-AD9D-7660A4AD463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40106" y="4083454"/>
            <a:ext cx="716151" cy="716151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40FA989A-121D-438B-B202-2F534F11F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0215" y="3844478"/>
            <a:ext cx="1258406" cy="125840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D479E22-1A5C-4C16-BED4-597852638DA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762494" y="2706325"/>
            <a:ext cx="1258406" cy="12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40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156D3EF-2F2F-4D75-8D5F-6E78E9AC6718}"/>
              </a:ext>
            </a:extLst>
          </p:cNvPr>
          <p:cNvSpPr/>
          <p:nvPr/>
        </p:nvSpPr>
        <p:spPr>
          <a:xfrm>
            <a:off x="8104895" y="153301"/>
            <a:ext cx="1953505" cy="58913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timon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0" name="Google Shape;175;p21">
            <a:extLst>
              <a:ext uri="{FF2B5EF4-FFF2-40B4-BE49-F238E27FC236}">
                <a16:creationId xmlns:a16="http://schemas.microsoft.com/office/drawing/2014/main" id="{839D1E3C-F516-473F-B684-7585C960D086}"/>
              </a:ext>
            </a:extLst>
          </p:cNvPr>
          <p:cNvSpPr/>
          <p:nvPr/>
        </p:nvSpPr>
        <p:spPr>
          <a:xfrm>
            <a:off x="0" y="207815"/>
            <a:ext cx="6709114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</a:t>
            </a:r>
            <a:r>
              <a:rPr lang="es-ES" sz="3600" b="1" i="1" dirty="0" err="1">
                <a:solidFill>
                  <a:srgbClr val="FFFFFF"/>
                </a:solidFill>
              </a:rPr>
              <a:t>ontrolador</a:t>
            </a:r>
            <a:r>
              <a:rPr lang="es-ES" sz="3600" b="1" i="1" dirty="0">
                <a:solidFill>
                  <a:srgbClr val="FFFFFF"/>
                </a:solidFill>
              </a:rPr>
              <a:t> difuso para la dirección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649DA2-CF1B-460A-B895-D3D2AB4B1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043815"/>
            <a:ext cx="7217392" cy="5213713"/>
          </a:xfrm>
          <a:prstGeom prst="rect">
            <a:avLst/>
          </a:prstGeom>
        </p:spPr>
      </p:pic>
      <p:sp>
        <p:nvSpPr>
          <p:cNvPr id="20" name="Flecha: hacia arriba 19">
            <a:extLst>
              <a:ext uri="{FF2B5EF4-FFF2-40B4-BE49-F238E27FC236}">
                <a16:creationId xmlns:a16="http://schemas.microsoft.com/office/drawing/2014/main" id="{FA61988F-C3B0-45A9-816A-72DCB3896A0C}"/>
              </a:ext>
            </a:extLst>
          </p:cNvPr>
          <p:cNvSpPr/>
          <p:nvPr/>
        </p:nvSpPr>
        <p:spPr>
          <a:xfrm rot="5943494">
            <a:off x="3013343" y="4692715"/>
            <a:ext cx="335070" cy="109787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083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0" name="Google Shape;175;p21">
            <a:extLst>
              <a:ext uri="{FF2B5EF4-FFF2-40B4-BE49-F238E27FC236}">
                <a16:creationId xmlns:a16="http://schemas.microsoft.com/office/drawing/2014/main" id="{839D1E3C-F516-473F-B684-7585C960D086}"/>
              </a:ext>
            </a:extLst>
          </p:cNvPr>
          <p:cNvSpPr/>
          <p:nvPr/>
        </p:nvSpPr>
        <p:spPr>
          <a:xfrm>
            <a:off x="0" y="207815"/>
            <a:ext cx="6709114" cy="64632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Bibliografía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AF83253-6EC9-4C88-8D18-E3F7DEBC54C5}"/>
              </a:ext>
            </a:extLst>
          </p:cNvPr>
          <p:cNvSpPr/>
          <p:nvPr/>
        </p:nvSpPr>
        <p:spPr>
          <a:xfrm>
            <a:off x="1752600" y="1476588"/>
            <a:ext cx="8686799" cy="10749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HUMBERTO PAREDES LARROCA – Universidad de Lima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81B56369-42B6-41AE-AF11-09F02DE97114}"/>
              </a:ext>
            </a:extLst>
          </p:cNvPr>
          <p:cNvSpPr/>
          <p:nvPr/>
        </p:nvSpPr>
        <p:spPr>
          <a:xfrm>
            <a:off x="1752599" y="2891537"/>
            <a:ext cx="8686799" cy="10749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Juan N. Zambrano Caviedes – Universidad EAFIT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062DFCF-9E14-40A7-A990-192DE6364756}"/>
              </a:ext>
            </a:extLst>
          </p:cNvPr>
          <p:cNvSpPr/>
          <p:nvPr/>
        </p:nvSpPr>
        <p:spPr>
          <a:xfrm>
            <a:off x="1752598" y="4306486"/>
            <a:ext cx="8686799" cy="10749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Luis Felipe Alba - Universidad Distrital Francisco José de Caldas</a:t>
            </a:r>
          </a:p>
        </p:txBody>
      </p:sp>
    </p:spTree>
    <p:extLst>
      <p:ext uri="{BB962C8B-B14F-4D97-AF65-F5344CB8AC3E}">
        <p14:creationId xmlns:p14="http://schemas.microsoft.com/office/powerpoint/2010/main" val="395679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800" b="7800"/>
          <a:stretch/>
        </p:blipFill>
        <p:spPr>
          <a:xfrm>
            <a:off x="0" y="1"/>
            <a:ext cx="12192000" cy="6858000"/>
          </a:xfrm>
        </p:spPr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66" y="2457614"/>
            <a:ext cx="5330038" cy="883839"/>
          </a:xfrm>
        </p:spPr>
        <p:txBody>
          <a:bodyPr rtlCol="0"/>
          <a:lstStyle/>
          <a:p>
            <a:pPr rtl="0"/>
            <a:r>
              <a:rPr lang="es-ES" b="1" dirty="0">
                <a:latin typeface="Raleway" panose="020B0604020202020204" charset="0"/>
                <a:cs typeface="Raleway" panose="020B0604020202020204" charset="0"/>
              </a:rPr>
              <a:t>¡GRACIAS!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611797"/>
            <a:ext cx="5642820" cy="647359"/>
          </a:xfrm>
        </p:spPr>
        <p:txBody>
          <a:bodyPr rtlCol="0"/>
          <a:lstStyle/>
          <a:p>
            <a:pPr rtl="0"/>
            <a:r>
              <a:rPr lang="es-ES" sz="3600" b="1" dirty="0">
                <a:latin typeface="Raleway" panose="020B0604020202020204" charset="0"/>
                <a:cs typeface="Raleway" panose="020B0604020202020204" charset="0"/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No tripulado vs autónomo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914DDE01-BCCE-4059-A53D-0FD5F029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86001">
            <a:off x="8141974" y="393410"/>
            <a:ext cx="1764805" cy="1764805"/>
          </a:xfrm>
          <a:prstGeom prst="rect">
            <a:avLst/>
          </a:prstGeom>
        </p:spPr>
      </p:pic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BA20562-A156-47E4-8DC2-8991514C57CC}"/>
              </a:ext>
            </a:extLst>
          </p:cNvPr>
          <p:cNvSpPr/>
          <p:nvPr/>
        </p:nvSpPr>
        <p:spPr>
          <a:xfrm>
            <a:off x="6095999" y="2620881"/>
            <a:ext cx="5595311" cy="268475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7FB60643-6594-429A-BD47-78EFFF167913}"/>
              </a:ext>
            </a:extLst>
          </p:cNvPr>
          <p:cNvSpPr/>
          <p:nvPr/>
        </p:nvSpPr>
        <p:spPr>
          <a:xfrm>
            <a:off x="6373800" y="2889406"/>
            <a:ext cx="5056200" cy="9017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Independencia total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D6B40D51-E2F9-40F1-9A02-20C6D7D84C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40106" y="2982180"/>
            <a:ext cx="716151" cy="716151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132BF07F-D983-491E-8907-B903FA156DAD}"/>
              </a:ext>
            </a:extLst>
          </p:cNvPr>
          <p:cNvSpPr/>
          <p:nvPr/>
        </p:nvSpPr>
        <p:spPr>
          <a:xfrm>
            <a:off x="6373800" y="3990680"/>
            <a:ext cx="5056200" cy="9017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Sin control externo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A72306F7-F847-4EE5-AD9D-7660A4AD46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40106" y="4083454"/>
            <a:ext cx="716151" cy="716151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40FA989A-121D-438B-B202-2F534F11F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0215" y="3844478"/>
            <a:ext cx="1258406" cy="125840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D479E22-1A5C-4C16-BED4-597852638D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762494" y="2706325"/>
            <a:ext cx="1258406" cy="1256932"/>
          </a:xfrm>
          <a:prstGeom prst="rect">
            <a:avLst/>
          </a:prstGeom>
        </p:spPr>
      </p:pic>
      <p:pic>
        <p:nvPicPr>
          <p:cNvPr id="5" name="Imagen 4" descr="Un helicóptero volando en el cielo&#10;&#10;Descripción generada automáticamente">
            <a:extLst>
              <a:ext uri="{FF2B5EF4-FFF2-40B4-BE49-F238E27FC236}">
                <a16:creationId xmlns:a16="http://schemas.microsoft.com/office/drawing/2014/main" id="{0089B33B-2420-458F-9AA9-B7DB095C3E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690" y="1197292"/>
            <a:ext cx="5143500" cy="283845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4FA08A69-1132-4C7A-8BDF-EA733E4A6B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758" y="4389251"/>
            <a:ext cx="1340071" cy="134007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EA0A5C2-C42A-4A81-A0F0-F3374EE8A66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634772" y="4389251"/>
            <a:ext cx="1338496" cy="134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8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Lógica Difusa, ¿dónde?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1F87E4FA-6D2C-4B58-8597-35E8657303F1}"/>
              </a:ext>
            </a:extLst>
          </p:cNvPr>
          <p:cNvSpPr/>
          <p:nvPr/>
        </p:nvSpPr>
        <p:spPr>
          <a:xfrm>
            <a:off x="369453" y="1101503"/>
            <a:ext cx="5551056" cy="5087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A02939C8-3BED-434B-A5B1-C06E5597CE73}"/>
              </a:ext>
            </a:extLst>
          </p:cNvPr>
          <p:cNvSpPr/>
          <p:nvPr/>
        </p:nvSpPr>
        <p:spPr>
          <a:xfrm>
            <a:off x="6271493" y="1101503"/>
            <a:ext cx="5551056" cy="5087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101E361-4406-4D8B-8E25-66360B49CFFC}"/>
              </a:ext>
            </a:extLst>
          </p:cNvPr>
          <p:cNvSpPr/>
          <p:nvPr/>
        </p:nvSpPr>
        <p:spPr>
          <a:xfrm>
            <a:off x="1789345" y="1384300"/>
            <a:ext cx="2711271" cy="5715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Sensores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07ABA71-F681-4C6B-A91B-E49F083E021A}"/>
              </a:ext>
            </a:extLst>
          </p:cNvPr>
          <p:cNvSpPr/>
          <p:nvPr/>
        </p:nvSpPr>
        <p:spPr>
          <a:xfrm>
            <a:off x="7691385" y="1384300"/>
            <a:ext cx="2711271" cy="5715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4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Aplicación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4ADCB515-FDB3-4051-AAD8-B4BCD0B543E1}"/>
              </a:ext>
            </a:extLst>
          </p:cNvPr>
          <p:cNvSpPr/>
          <p:nvPr/>
        </p:nvSpPr>
        <p:spPr>
          <a:xfrm>
            <a:off x="960580" y="2455597"/>
            <a:ext cx="4368800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Giroscopio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19B97D0B-7479-490D-AAC3-DA0B67B72669}"/>
              </a:ext>
            </a:extLst>
          </p:cNvPr>
          <p:cNvSpPr/>
          <p:nvPr/>
        </p:nvSpPr>
        <p:spPr>
          <a:xfrm>
            <a:off x="960580" y="3476309"/>
            <a:ext cx="4368800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Brújula y Acelerómetro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58CE040-DCB4-4CE5-9D07-70745390F390}"/>
              </a:ext>
            </a:extLst>
          </p:cNvPr>
          <p:cNvSpPr/>
          <p:nvPr/>
        </p:nvSpPr>
        <p:spPr>
          <a:xfrm>
            <a:off x="960580" y="4493575"/>
            <a:ext cx="4368800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GPS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FF5AAAFC-A78F-46D2-86C6-89E3E3E144BF}"/>
              </a:ext>
            </a:extLst>
          </p:cNvPr>
          <p:cNvSpPr/>
          <p:nvPr/>
        </p:nvSpPr>
        <p:spPr>
          <a:xfrm>
            <a:off x="6862620" y="2455597"/>
            <a:ext cx="4368800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Elevador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35787960-89BB-44A9-ABF6-618E99B9C5BC}"/>
              </a:ext>
            </a:extLst>
          </p:cNvPr>
          <p:cNvSpPr/>
          <p:nvPr/>
        </p:nvSpPr>
        <p:spPr>
          <a:xfrm>
            <a:off x="6862620" y="3476309"/>
            <a:ext cx="4368800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Timón de cola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5BC1CAC1-1C90-4449-97B0-85B211168428}"/>
              </a:ext>
            </a:extLst>
          </p:cNvPr>
          <p:cNvSpPr/>
          <p:nvPr/>
        </p:nvSpPr>
        <p:spPr>
          <a:xfrm>
            <a:off x="6862620" y="4493575"/>
            <a:ext cx="4368800" cy="747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Potencia del motor</a:t>
            </a:r>
          </a:p>
        </p:txBody>
      </p:sp>
    </p:spTree>
    <p:extLst>
      <p:ext uri="{BB962C8B-B14F-4D97-AF65-F5344CB8AC3E}">
        <p14:creationId xmlns:p14="http://schemas.microsoft.com/office/powerpoint/2010/main" val="358791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35803"/>
          <a:stretch/>
        </p:blipFill>
        <p:spPr>
          <a:xfrm>
            <a:off x="5588000" y="0"/>
            <a:ext cx="6604000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ANTECEDENTES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7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4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¿Origen?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 descr="Una caricatura de un avión&#10;&#10;Descripción generada automáticamente con confianza media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159" y="1123954"/>
            <a:ext cx="66167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Aplicaciones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 descr="Una caricatura de un avión&#10;&#10;Descripción generada automáticamente con confianza media">
            <a:extLst>
              <a:ext uri="{FF2B5EF4-FFF2-40B4-BE49-F238E27FC236}">
                <a16:creationId xmlns:a16="http://schemas.microsoft.com/office/drawing/2014/main" id="{367CA44D-B05D-4A6B-A2C4-0A0E3B320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33" y="1846334"/>
            <a:ext cx="4220441" cy="3165331"/>
          </a:xfrm>
          <a:prstGeom prst="rect">
            <a:avLst/>
          </a:prstGeom>
        </p:spPr>
      </p:pic>
      <p:pic>
        <p:nvPicPr>
          <p:cNvPr id="5" name="Imagen 4" descr="Un grupo de personas sentadas en un escritorio&#10;&#10;Descripción generada automáticamente">
            <a:extLst>
              <a:ext uri="{FF2B5EF4-FFF2-40B4-BE49-F238E27FC236}">
                <a16:creationId xmlns:a16="http://schemas.microsoft.com/office/drawing/2014/main" id="{FD69B75B-9228-4FA7-BB70-3C02DA976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861" y="1650999"/>
            <a:ext cx="5333349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8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9226CB0B64C45A11E53CC7F07236F" ma:contentTypeVersion="13" ma:contentTypeDescription="Crear nuevo documento." ma:contentTypeScope="" ma:versionID="f675c69e85b82a05120bd490b743b96c">
  <xsd:schema xmlns:xsd="http://www.w3.org/2001/XMLSchema" xmlns:xs="http://www.w3.org/2001/XMLSchema" xmlns:p="http://schemas.microsoft.com/office/2006/metadata/properties" xmlns:ns3="a446f911-a90a-42b2-9601-642839473eb5" xmlns:ns4="f430adca-5b21-422c-9bf9-b6cd19e9c7e3" targetNamespace="http://schemas.microsoft.com/office/2006/metadata/properties" ma:root="true" ma:fieldsID="c3cbb00a2de0f505b5f21935ae9c52cd" ns3:_="" ns4:_="">
    <xsd:import namespace="a446f911-a90a-42b2-9601-642839473eb5"/>
    <xsd:import namespace="f430adca-5b21-422c-9bf9-b6cd19e9c7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6f911-a90a-42b2-9601-642839473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0adca-5b21-422c-9bf9-b6cd19e9c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EF2EA6-C359-49A4-94D8-F80691BBB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6f911-a90a-42b2-9601-642839473eb5"/>
    <ds:schemaRef ds:uri="f430adca-5b21-422c-9bf9-b6cd19e9c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49A191-EC8C-4AA6-9C64-D32B5F047436}">
  <ds:schemaRefs>
    <ds:schemaRef ds:uri="http://purl.org/dc/terms/"/>
    <ds:schemaRef ds:uri="f430adca-5b21-422c-9bf9-b6cd19e9c7e3"/>
    <ds:schemaRef ds:uri="a446f911-a90a-42b2-9601-642839473eb5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2479</Words>
  <Application>Microsoft Office PowerPoint</Application>
  <PresentationFormat>Panorámica</PresentationFormat>
  <Paragraphs>324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Corbel</vt:lpstr>
      <vt:lpstr>Raleway</vt:lpstr>
      <vt:lpstr>Tema de Office</vt:lpstr>
      <vt:lpstr>Lógica difusa aplicada a vehículos aéreos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CLARIFY</dc:title>
  <dc:creator/>
  <cp:lastModifiedBy/>
  <cp:revision>6</cp:revision>
  <dcterms:created xsi:type="dcterms:W3CDTF">2020-06-10T12:30:31Z</dcterms:created>
  <dcterms:modified xsi:type="dcterms:W3CDTF">2021-02-02T14:58:51Z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0x010100CE59226CB0B64C45A11E53CC7F07236F</vt:lpwstr>
  </property>
</Properties>
</file>